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68" r:id="rId3"/>
    <p:sldId id="283" r:id="rId4"/>
    <p:sldId id="286" r:id="rId5"/>
    <p:sldId id="273" r:id="rId6"/>
    <p:sldId id="274" r:id="rId7"/>
    <p:sldId id="261" r:id="rId8"/>
    <p:sldId id="277" r:id="rId9"/>
    <p:sldId id="276" r:id="rId10"/>
    <p:sldId id="275" r:id="rId11"/>
    <p:sldId id="284" r:id="rId12"/>
    <p:sldId id="263" r:id="rId13"/>
    <p:sldId id="281" r:id="rId14"/>
    <p:sldId id="280" r:id="rId15"/>
    <p:sldId id="262" r:id="rId16"/>
    <p:sldId id="264" r:id="rId17"/>
    <p:sldId id="282" r:id="rId18"/>
    <p:sldId id="265" r:id="rId19"/>
    <p:sldId id="267" r:id="rId20"/>
    <p:sldId id="285" r:id="rId21"/>
    <p:sldId id="271" r:id="rId22"/>
    <p:sldId id="269" r:id="rId23"/>
    <p:sldId id="278"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A3A84D1-8D00-4219-8A39-54C4AA55EE45}" type="datetimeFigureOut">
              <a:rPr lang="en-GB" smtClean="0"/>
              <a:t>11/09/2019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3B57751-95A8-4B33-BC91-B9B42E40AA92}" type="slidenum">
              <a:rPr lang="en-GB" smtClean="0"/>
              <a:t>‹#›</a:t>
            </a:fld>
            <a:endParaRPr lang="en-GB"/>
          </a:p>
        </p:txBody>
      </p:sp>
    </p:spTree>
    <p:extLst>
      <p:ext uri="{BB962C8B-B14F-4D97-AF65-F5344CB8AC3E}">
        <p14:creationId xmlns:p14="http://schemas.microsoft.com/office/powerpoint/2010/main" val="20533954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109052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36292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137095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267961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69075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13D281-C272-498A-A6FA-EF073CADE418}"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389515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13D281-C272-498A-A6FA-EF073CADE418}" type="datetimeFigureOut">
              <a:rPr lang="en-GB" smtClean="0"/>
              <a:t>11/09/2019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410760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13D281-C272-498A-A6FA-EF073CADE418}" type="datetimeFigureOut">
              <a:rPr lang="en-GB" smtClean="0"/>
              <a:t>11/09/2019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260577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3D281-C272-498A-A6FA-EF073CADE418}" type="datetimeFigureOut">
              <a:rPr lang="en-GB" smtClean="0"/>
              <a:t>11/09/2019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830118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3D281-C272-498A-A6FA-EF073CADE418}"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76402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3D281-C272-498A-A6FA-EF073CADE418}"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411857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3D281-C272-498A-A6FA-EF073CADE418}" type="datetimeFigureOut">
              <a:rPr lang="en-GB" smtClean="0"/>
              <a:t>11/09/2019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92A8A-3794-45CC-B8CC-8469E335BA89}" type="slidenum">
              <a:rPr lang="en-GB" smtClean="0"/>
              <a:t>‹#›</a:t>
            </a:fld>
            <a:endParaRPr lang="en-GB"/>
          </a:p>
        </p:txBody>
      </p:sp>
    </p:spTree>
    <p:extLst>
      <p:ext uri="{BB962C8B-B14F-4D97-AF65-F5344CB8AC3E}">
        <p14:creationId xmlns:p14="http://schemas.microsoft.com/office/powerpoint/2010/main" val="228573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0244"/>
            <a:ext cx="9144000" cy="2387600"/>
          </a:xfrm>
        </p:spPr>
        <p:txBody>
          <a:bodyPr>
            <a:normAutofit fontScale="90000"/>
          </a:bodyPr>
          <a:lstStyle/>
          <a:p>
            <a:r>
              <a:rPr lang="en-GB" sz="8000" b="1" dirty="0" smtClean="0">
                <a:effectLst>
                  <a:outerShdw blurRad="38100" dist="38100" dir="2700000" algn="tl">
                    <a:srgbClr val="000000">
                      <a:alpha val="43137"/>
                    </a:srgbClr>
                  </a:outerShdw>
                </a:effectLst>
              </a:rPr>
              <a:t/>
            </a:r>
            <a:br>
              <a:rPr lang="en-GB" sz="8000" b="1" dirty="0" smtClean="0">
                <a:effectLst>
                  <a:outerShdw blurRad="38100" dist="38100" dir="2700000" algn="tl">
                    <a:srgbClr val="000000">
                      <a:alpha val="43137"/>
                    </a:srgbClr>
                  </a:outerShdw>
                </a:effectLst>
              </a:rPr>
            </a:br>
            <a:r>
              <a:rPr lang="en-GB" sz="8000" b="1" dirty="0">
                <a:effectLst>
                  <a:outerShdw blurRad="38100" dist="38100" dir="2700000" algn="tl">
                    <a:srgbClr val="000000">
                      <a:alpha val="43137"/>
                    </a:srgbClr>
                  </a:outerShdw>
                </a:effectLst>
              </a:rPr>
              <a:t/>
            </a:r>
            <a:br>
              <a:rPr lang="en-GB" sz="8000" b="1" dirty="0">
                <a:effectLst>
                  <a:outerShdw blurRad="38100" dist="38100" dir="2700000" algn="tl">
                    <a:srgbClr val="000000">
                      <a:alpha val="43137"/>
                    </a:srgbClr>
                  </a:outerShdw>
                </a:effectLst>
              </a:rPr>
            </a:br>
            <a:r>
              <a:rPr lang="en-GB" sz="8000" b="1" dirty="0" smtClean="0">
                <a:effectLst>
                  <a:outerShdw blurRad="38100" dist="38100" dir="2700000" algn="tl">
                    <a:srgbClr val="000000">
                      <a:alpha val="43137"/>
                    </a:srgbClr>
                  </a:outerShdw>
                </a:effectLst>
              </a:rPr>
              <a:t/>
            </a:r>
            <a:br>
              <a:rPr lang="en-GB" sz="8000" b="1" dirty="0" smtClean="0">
                <a:effectLst>
                  <a:outerShdw blurRad="38100" dist="38100" dir="2700000" algn="tl">
                    <a:srgbClr val="000000">
                      <a:alpha val="43137"/>
                    </a:srgbClr>
                  </a:outerShdw>
                </a:effectLst>
              </a:rPr>
            </a:br>
            <a:r>
              <a:rPr lang="en-GB" sz="8000" b="1" dirty="0">
                <a:effectLst>
                  <a:outerShdw blurRad="38100" dist="38100" dir="2700000" algn="tl">
                    <a:srgbClr val="000000">
                      <a:alpha val="43137"/>
                    </a:srgbClr>
                  </a:outerShdw>
                </a:effectLst>
              </a:rPr>
              <a:t/>
            </a:r>
            <a:br>
              <a:rPr lang="en-GB" sz="8000" b="1" dirty="0">
                <a:effectLst>
                  <a:outerShdw blurRad="38100" dist="38100" dir="2700000" algn="tl">
                    <a:srgbClr val="000000">
                      <a:alpha val="43137"/>
                    </a:srgbClr>
                  </a:outerShdw>
                </a:effectLst>
              </a:rPr>
            </a:br>
            <a:r>
              <a:rPr lang="en-GB" sz="8000" b="1" dirty="0" smtClean="0">
                <a:effectLst>
                  <a:outerShdw blurRad="38100" dist="38100" dir="2700000" algn="tl">
                    <a:srgbClr val="000000">
                      <a:alpha val="43137"/>
                    </a:srgbClr>
                  </a:outerShdw>
                </a:effectLst>
              </a:rPr>
              <a:t>Hornbeam, Plane and Rowan</a:t>
            </a:r>
            <a:r>
              <a:rPr lang="en-GB" dirty="0" smtClean="0"/>
              <a:t/>
            </a:r>
            <a:br>
              <a:rPr lang="en-GB" dirty="0" smtClean="0"/>
            </a:br>
            <a:endParaRPr lang="en-GB" dirty="0"/>
          </a:p>
        </p:txBody>
      </p:sp>
      <p:sp>
        <p:nvSpPr>
          <p:cNvPr id="3" name="Subtitle 2"/>
          <p:cNvSpPr>
            <a:spLocks noGrp="1"/>
          </p:cNvSpPr>
          <p:nvPr>
            <p:ph type="subTitle" idx="1"/>
          </p:nvPr>
        </p:nvSpPr>
        <p:spPr>
          <a:xfrm>
            <a:off x="1524000" y="3509963"/>
            <a:ext cx="9144000" cy="1655762"/>
          </a:xfrm>
        </p:spPr>
        <p:txBody>
          <a:bodyPr>
            <a:normAutofit/>
          </a:bodyPr>
          <a:lstStyle/>
          <a:p>
            <a:r>
              <a:rPr lang="en-GB" sz="5400" dirty="0" smtClean="0">
                <a:effectLst>
                  <a:outerShdw blurRad="38100" dist="38100" dir="2700000" algn="tl">
                    <a:srgbClr val="000000">
                      <a:alpha val="43137"/>
                    </a:srgbClr>
                  </a:outerShdw>
                </a:effectLst>
                <a:latin typeface="+mj-lt"/>
              </a:rPr>
              <a:t>Year 3 &amp; 4</a:t>
            </a:r>
            <a:endParaRPr lang="en-GB" sz="5400" dirty="0">
              <a:effectLst>
                <a:outerShdw blurRad="38100" dist="38100" dir="2700000" algn="tl">
                  <a:srgbClr val="000000">
                    <a:alpha val="43137"/>
                  </a:srgbClr>
                </a:outerShdw>
              </a:effectLst>
              <a:latin typeface="+mj-lt"/>
            </a:endParaRPr>
          </a:p>
        </p:txBody>
      </p:sp>
      <p:sp>
        <p:nvSpPr>
          <p:cNvPr id="5" name="AutoShape 4" descr="http://mail.aol.com/38041-111/aol-6/en-gb/mail/get-attachment.aspx?uid=29816000&amp;folder=OldMail&amp;partId=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mail.aol.com/38041-111/aol-6/en-gb/mail/get-attachment.aspx?uid=29816000&amp;folder=OldMail&amp;partId=3"/>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4604" y="4929285"/>
            <a:ext cx="1651702" cy="1686952"/>
          </a:xfrm>
          <a:prstGeom prst="rect">
            <a:avLst/>
          </a:prstGeom>
        </p:spPr>
      </p:pic>
    </p:spTree>
    <p:extLst>
      <p:ext uri="{BB962C8B-B14F-4D97-AF65-F5344CB8AC3E}">
        <p14:creationId xmlns:p14="http://schemas.microsoft.com/office/powerpoint/2010/main" val="3260961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Homework</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9257" y="1825625"/>
            <a:ext cx="3051222" cy="4790612"/>
          </a:xfrm>
        </p:spPr>
        <p:txBody>
          <a:bodyPr>
            <a:normAutofit/>
          </a:bodyPr>
          <a:lstStyle/>
          <a:p>
            <a:pPr marL="0" indent="0">
              <a:lnSpc>
                <a:spcPct val="120000"/>
              </a:lnSpc>
              <a:buNone/>
            </a:pPr>
            <a:r>
              <a:rPr lang="en-GB" dirty="0" smtClean="0">
                <a:solidFill>
                  <a:srgbClr val="C00000"/>
                </a:solidFill>
              </a:rPr>
              <a:t>The best way to support your child is by using Times Tables Rock Stars.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9006" y="71205"/>
            <a:ext cx="1651702" cy="1686952"/>
          </a:xfrm>
          <a:prstGeom prst="rect">
            <a:avLst/>
          </a:prstGeom>
        </p:spPr>
      </p:pic>
      <p:pic>
        <p:nvPicPr>
          <p:cNvPr id="5" name="Picture 4"/>
          <p:cNvPicPr>
            <a:picLocks noChangeAspect="1"/>
          </p:cNvPicPr>
          <p:nvPr/>
        </p:nvPicPr>
        <p:blipFill>
          <a:blip r:embed="rId3"/>
          <a:stretch>
            <a:fillRect/>
          </a:stretch>
        </p:blipFill>
        <p:spPr>
          <a:xfrm>
            <a:off x="4617747" y="1886948"/>
            <a:ext cx="6883087" cy="4667965"/>
          </a:xfrm>
          <a:prstGeom prst="rect">
            <a:avLst/>
          </a:prstGeom>
        </p:spPr>
      </p:pic>
    </p:spTree>
    <p:extLst>
      <p:ext uri="{BB962C8B-B14F-4D97-AF65-F5344CB8AC3E}">
        <p14:creationId xmlns:p14="http://schemas.microsoft.com/office/powerpoint/2010/main" val="1297832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Homework</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9257" y="1825625"/>
            <a:ext cx="10515600" cy="4790612"/>
          </a:xfrm>
        </p:spPr>
        <p:txBody>
          <a:bodyPr>
            <a:normAutofit fontScale="47500" lnSpcReduction="20000"/>
          </a:bodyPr>
          <a:lstStyle/>
          <a:p>
            <a:pPr marL="0" indent="0">
              <a:buNone/>
            </a:pPr>
            <a:r>
              <a:rPr lang="en-GB" sz="5100" dirty="0" smtClean="0"/>
              <a:t>At the end of Year 4, children will sit a Government test on their times table fluency.  It is imperative that all children can recall all multiplication facts to 12 x 12 by the end of Year 4.  Data collected will be published nationally.  </a:t>
            </a:r>
          </a:p>
          <a:p>
            <a:endParaRPr lang="en-GB" sz="4000" dirty="0"/>
          </a:p>
          <a:p>
            <a:pPr marL="0" indent="0">
              <a:buNone/>
            </a:pPr>
            <a:r>
              <a:rPr lang="en-GB" sz="4000" dirty="0" smtClean="0"/>
              <a:t>Each Friday, children will be tested on Times </a:t>
            </a:r>
            <a:r>
              <a:rPr lang="en-GB" sz="4000" dirty="0"/>
              <a:t>Tables Olympics which involves a 3 minute speed test. </a:t>
            </a:r>
          </a:p>
          <a:p>
            <a:endParaRPr lang="en-GB" sz="4000" dirty="0"/>
          </a:p>
          <a:p>
            <a:r>
              <a:rPr lang="en-GB" sz="4000" dirty="0"/>
              <a:t>Finalist – 2s, 5s, 10s</a:t>
            </a:r>
          </a:p>
          <a:p>
            <a:r>
              <a:rPr lang="en-GB" sz="4000" dirty="0"/>
              <a:t>Bronze – 2s, 3s, 4s, 5s, 10s</a:t>
            </a:r>
          </a:p>
          <a:p>
            <a:r>
              <a:rPr lang="en-GB" sz="4000" dirty="0"/>
              <a:t>Silver – 6s, 11s</a:t>
            </a:r>
          </a:p>
          <a:p>
            <a:r>
              <a:rPr lang="en-GB" sz="4000" dirty="0"/>
              <a:t>Gold – 7s, 8s, 9s, 12s</a:t>
            </a:r>
          </a:p>
          <a:p>
            <a:r>
              <a:rPr lang="en-GB" sz="4000" dirty="0"/>
              <a:t>European Champion – All (60 mixed questions)</a:t>
            </a:r>
          </a:p>
          <a:p>
            <a:r>
              <a:rPr lang="en-GB" sz="4000" dirty="0"/>
              <a:t>Olympic Champion – All (100 mixed questions)</a:t>
            </a:r>
          </a:p>
          <a:p>
            <a:pPr marL="0" indent="0">
              <a:buNone/>
            </a:pPr>
            <a:endParaRPr lang="en-GB" sz="4000" dirty="0"/>
          </a:p>
          <a:p>
            <a:r>
              <a:rPr lang="en-GB" sz="4000" dirty="0"/>
              <a:t>By the end of Year </a:t>
            </a:r>
            <a:r>
              <a:rPr lang="en-GB" sz="4000" dirty="0" smtClean="0"/>
              <a:t>3, children should be at the level of Silver and as previously stated, Year 4 children </a:t>
            </a:r>
            <a:r>
              <a:rPr lang="en-GB" sz="4000" dirty="0"/>
              <a:t>must know all multiplication and division facts to times </a:t>
            </a:r>
            <a:r>
              <a:rPr lang="en-GB" sz="4000" dirty="0" smtClean="0"/>
              <a:t>12</a:t>
            </a:r>
            <a:r>
              <a:rPr lang="en-GB" sz="4000" dirty="0"/>
              <a:t> </a:t>
            </a:r>
            <a:r>
              <a:rPr lang="en-GB" sz="4000" dirty="0" smtClean="0"/>
              <a:t>(Gold or above).</a:t>
            </a:r>
            <a:endParaRPr lang="en-GB" sz="4000" dirty="0"/>
          </a:p>
          <a:p>
            <a:pPr marL="0" indent="0">
              <a:lnSpc>
                <a:spcPct val="120000"/>
              </a:lnSpc>
              <a:buNone/>
            </a:pPr>
            <a:endParaRPr lang="en-GB" dirty="0" smtClean="0">
              <a:solidFill>
                <a:srgbClr val="C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9006" y="71205"/>
            <a:ext cx="1651702" cy="1686952"/>
          </a:xfrm>
          <a:prstGeom prst="rect">
            <a:avLst/>
          </a:prstGeom>
        </p:spPr>
      </p:pic>
    </p:spTree>
    <p:extLst>
      <p:ext uri="{BB962C8B-B14F-4D97-AF65-F5344CB8AC3E}">
        <p14:creationId xmlns:p14="http://schemas.microsoft.com/office/powerpoint/2010/main" val="1792074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Homework</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736377"/>
            <a:ext cx="10515600" cy="4925680"/>
          </a:xfrm>
        </p:spPr>
        <p:txBody>
          <a:bodyPr>
            <a:normAutofit fontScale="77500" lnSpcReduction="20000"/>
          </a:bodyPr>
          <a:lstStyle/>
          <a:p>
            <a:r>
              <a:rPr lang="en-GB" dirty="0" smtClean="0">
                <a:solidFill>
                  <a:srgbClr val="FF0000"/>
                </a:solidFill>
              </a:rPr>
              <a:t>Regular reading </a:t>
            </a:r>
            <a:r>
              <a:rPr lang="en-GB" dirty="0" smtClean="0"/>
              <a:t>with an adult at home is essential.  Diaries should be completed and signed by the adult. If choosing books from home, we encourage you to support your child in carefully selecting quality texts which will improve their vocabulary and inference skills.  (Please see the Fab 50 list of recommended reads.) </a:t>
            </a:r>
          </a:p>
          <a:p>
            <a:r>
              <a:rPr lang="en-GB" dirty="0" smtClean="0">
                <a:solidFill>
                  <a:srgbClr val="FF0000"/>
                </a:solidFill>
              </a:rPr>
              <a:t>Spellings</a:t>
            </a:r>
            <a:r>
              <a:rPr lang="en-GB" dirty="0" smtClean="0"/>
              <a:t> will be given weekly to learn at home. Please use a range of strategies to encourage your child.  These will be tested the following Friday. </a:t>
            </a:r>
          </a:p>
          <a:p>
            <a:r>
              <a:rPr lang="en-GB" dirty="0" smtClean="0">
                <a:solidFill>
                  <a:srgbClr val="FF0000"/>
                </a:solidFill>
              </a:rPr>
              <a:t>Times Tables</a:t>
            </a:r>
            <a:r>
              <a:rPr lang="en-GB" dirty="0" smtClean="0"/>
              <a:t>, as mentioned in the previous slide, should be practised regularly for weekly testing.  Times Table Rock Stars is recommended.   </a:t>
            </a:r>
          </a:p>
          <a:p>
            <a:r>
              <a:rPr lang="en-GB" dirty="0" smtClean="0">
                <a:solidFill>
                  <a:srgbClr val="FF0000"/>
                </a:solidFill>
              </a:rPr>
              <a:t>A </a:t>
            </a:r>
            <a:r>
              <a:rPr lang="en-GB" dirty="0" err="1">
                <a:solidFill>
                  <a:srgbClr val="FF0000"/>
                </a:solidFill>
              </a:rPr>
              <a:t>M</a:t>
            </a:r>
            <a:r>
              <a:rPr lang="en-GB" dirty="0" err="1" smtClean="0">
                <a:solidFill>
                  <a:srgbClr val="FF0000"/>
                </a:solidFill>
              </a:rPr>
              <a:t>athletics</a:t>
            </a:r>
            <a:r>
              <a:rPr lang="en-GB" dirty="0" smtClean="0">
                <a:solidFill>
                  <a:srgbClr val="FF0000"/>
                </a:solidFill>
              </a:rPr>
              <a:t> homework </a:t>
            </a:r>
            <a:r>
              <a:rPr lang="en-GB" dirty="0" smtClean="0"/>
              <a:t>will </a:t>
            </a:r>
            <a:r>
              <a:rPr lang="en-GB" dirty="0"/>
              <a:t>be set weekly. </a:t>
            </a:r>
            <a:r>
              <a:rPr lang="en-GB" dirty="0" smtClean="0"/>
              <a:t>Completion of online homework is expected.  If there is a problem with access, please let us know.  </a:t>
            </a:r>
          </a:p>
          <a:p>
            <a:r>
              <a:rPr lang="en-GB" dirty="0" smtClean="0">
                <a:solidFill>
                  <a:srgbClr val="FF0000"/>
                </a:solidFill>
              </a:rPr>
              <a:t>Brain Builder </a:t>
            </a:r>
            <a:r>
              <a:rPr lang="en-GB" dirty="0" smtClean="0"/>
              <a:t>will continue to be a bi-weekly aspect of homework.  This should be child-led and is not intended to be labour intensive for parents.  Class incentives will be available for completing Brain </a:t>
            </a:r>
            <a:r>
              <a:rPr lang="en-GB" dirty="0"/>
              <a:t>B</a:t>
            </a:r>
            <a:r>
              <a:rPr lang="en-GB" dirty="0" smtClean="0"/>
              <a:t>uilder.  </a:t>
            </a:r>
          </a:p>
          <a:p>
            <a:r>
              <a:rPr lang="en-GB" dirty="0"/>
              <a:t>Your child may also occasionally bring work home to </a:t>
            </a:r>
            <a:r>
              <a:rPr lang="en-GB" dirty="0" smtClean="0"/>
              <a:t>finish. </a:t>
            </a:r>
          </a:p>
          <a:p>
            <a:r>
              <a:rPr lang="en-GB" dirty="0" smtClean="0"/>
              <a:t>Ordinarily, homework remains unchanged from week to week, therefore, we will not communicate this by Dojo unless there is a change.</a:t>
            </a:r>
            <a:endParaRPr lang="en-GB" dirty="0"/>
          </a:p>
          <a:p>
            <a:endParaRPr lang="en-GB"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65216" y="319436"/>
            <a:ext cx="1342599" cy="1371252"/>
          </a:xfrm>
          <a:prstGeom prst="rect">
            <a:avLst/>
          </a:prstGeom>
        </p:spPr>
      </p:pic>
    </p:spTree>
    <p:extLst>
      <p:ext uri="{BB962C8B-B14F-4D97-AF65-F5344CB8AC3E}">
        <p14:creationId xmlns:p14="http://schemas.microsoft.com/office/powerpoint/2010/main" val="3434798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Logins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736377"/>
            <a:ext cx="10515600" cy="4925680"/>
          </a:xfrm>
        </p:spPr>
        <p:txBody>
          <a:bodyPr>
            <a:normAutofit/>
          </a:bodyPr>
          <a:lstStyle/>
          <a:p>
            <a:endParaRPr lang="en-GB" dirty="0" smtClean="0">
              <a:solidFill>
                <a:srgbClr val="FF0000"/>
              </a:solidFill>
            </a:endParaRPr>
          </a:p>
          <a:p>
            <a:r>
              <a:rPr lang="en-GB" dirty="0" smtClean="0"/>
              <a:t>You child will have the following logins:</a:t>
            </a:r>
          </a:p>
          <a:p>
            <a:endParaRPr lang="en-GB" dirty="0">
              <a:solidFill>
                <a:srgbClr val="FF0000"/>
              </a:solidFill>
            </a:endParaRPr>
          </a:p>
          <a:p>
            <a:r>
              <a:rPr lang="en-GB" dirty="0" err="1" smtClean="0">
                <a:solidFill>
                  <a:srgbClr val="FF0000"/>
                </a:solidFill>
              </a:rPr>
              <a:t>Mathletics</a:t>
            </a:r>
            <a:endParaRPr lang="en-GB" dirty="0" smtClean="0"/>
          </a:p>
          <a:p>
            <a:r>
              <a:rPr lang="en-GB" dirty="0" smtClean="0">
                <a:solidFill>
                  <a:srgbClr val="FF0000"/>
                </a:solidFill>
              </a:rPr>
              <a:t>Times Table Rock Stars</a:t>
            </a:r>
          </a:p>
          <a:p>
            <a:pPr marL="0" indent="0">
              <a:buNone/>
            </a:pPr>
            <a:r>
              <a:rPr lang="en-GB" dirty="0" smtClean="0"/>
              <a:t>These </a:t>
            </a:r>
            <a:r>
              <a:rPr lang="en-GB" dirty="0"/>
              <a:t>have </a:t>
            </a:r>
            <a:r>
              <a:rPr lang="en-GB" dirty="0" smtClean="0"/>
              <a:t>been provided to the children already</a:t>
            </a:r>
            <a:r>
              <a:rPr lang="en-GB" dirty="0"/>
              <a:t>.</a:t>
            </a:r>
            <a:endParaRPr lang="en-GB" dirty="0" smtClean="0"/>
          </a:p>
          <a:p>
            <a:pPr marL="0" indent="0">
              <a:buNone/>
            </a:pPr>
            <a:endParaRPr lang="en-GB" dirty="0"/>
          </a:p>
          <a:p>
            <a:r>
              <a:rPr lang="en-GB" dirty="0" smtClean="0"/>
              <a:t>We politely ask that you keep all logins in a safe place / written down centrally as re-issuing these is incredibly time consuming.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65216" y="319436"/>
            <a:ext cx="1342599" cy="1371252"/>
          </a:xfrm>
          <a:prstGeom prst="rect">
            <a:avLst/>
          </a:prstGeom>
        </p:spPr>
      </p:pic>
    </p:spTree>
    <p:extLst>
      <p:ext uri="{BB962C8B-B14F-4D97-AF65-F5344CB8AC3E}">
        <p14:creationId xmlns:p14="http://schemas.microsoft.com/office/powerpoint/2010/main" val="2570062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Volunteers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515600" cy="4652448"/>
          </a:xfrm>
        </p:spPr>
        <p:txBody>
          <a:bodyPr>
            <a:normAutofit/>
          </a:bodyPr>
          <a:lstStyle/>
          <a:p>
            <a:r>
              <a:rPr lang="en-GB" sz="3600" dirty="0" smtClean="0"/>
              <a:t>We welcome the help of parents with reading and ask that you complete the relevant form on the website if you wish to be considered for this. </a:t>
            </a:r>
          </a:p>
          <a:p>
            <a:r>
              <a:rPr lang="en-GB" sz="3600" dirty="0" smtClean="0"/>
              <a:t>All volunteers will be DBS checked.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65216" y="319436"/>
            <a:ext cx="1342599" cy="1371252"/>
          </a:xfrm>
          <a:prstGeom prst="rect">
            <a:avLst/>
          </a:prstGeom>
        </p:spPr>
      </p:pic>
    </p:spTree>
    <p:extLst>
      <p:ext uri="{BB962C8B-B14F-4D97-AF65-F5344CB8AC3E}">
        <p14:creationId xmlns:p14="http://schemas.microsoft.com/office/powerpoint/2010/main" val="2721714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School Uniform</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9259" y="1941534"/>
            <a:ext cx="10515600" cy="4716843"/>
          </a:xfrm>
        </p:spPr>
        <p:txBody>
          <a:bodyPr>
            <a:normAutofit fontScale="85000" lnSpcReduction="20000"/>
          </a:bodyPr>
          <a:lstStyle/>
          <a:p>
            <a:r>
              <a:rPr lang="en-GB" dirty="0" smtClean="0"/>
              <a:t>All children are expected to wear the appropriate </a:t>
            </a:r>
            <a:br>
              <a:rPr lang="en-GB" dirty="0" smtClean="0"/>
            </a:br>
            <a:r>
              <a:rPr lang="en-GB" dirty="0" smtClean="0"/>
              <a:t>school uniform at all times.</a:t>
            </a:r>
          </a:p>
          <a:p>
            <a:r>
              <a:rPr lang="en-GB" dirty="0" smtClean="0"/>
              <a:t>Grey skirt, pinafore, shorts or trousers</a:t>
            </a:r>
            <a:r>
              <a:rPr lang="en-GB" dirty="0"/>
              <a:t> </a:t>
            </a:r>
            <a:r>
              <a:rPr lang="en-GB" dirty="0" smtClean="0"/>
              <a:t>with white polo top</a:t>
            </a:r>
          </a:p>
          <a:p>
            <a:r>
              <a:rPr lang="en-GB" dirty="0"/>
              <a:t>G</a:t>
            </a:r>
            <a:r>
              <a:rPr lang="en-GB" dirty="0" smtClean="0"/>
              <a:t>ingham </a:t>
            </a:r>
            <a:r>
              <a:rPr lang="en-GB" dirty="0"/>
              <a:t>dress (“summer”)</a:t>
            </a:r>
            <a:endParaRPr lang="en-GB" dirty="0" smtClean="0"/>
          </a:p>
          <a:p>
            <a:r>
              <a:rPr lang="en-GB" dirty="0" smtClean="0"/>
              <a:t>School jumper or cardigan</a:t>
            </a:r>
          </a:p>
          <a:p>
            <a:r>
              <a:rPr lang="en-GB" dirty="0" smtClean="0"/>
              <a:t>Plain black shoes – </a:t>
            </a:r>
            <a:r>
              <a:rPr lang="en-GB" b="1" dirty="0" smtClean="0"/>
              <a:t>not trainers</a:t>
            </a:r>
            <a:r>
              <a:rPr lang="en-GB" dirty="0" smtClean="0"/>
              <a:t>, no heels, no boots</a:t>
            </a:r>
          </a:p>
          <a:p>
            <a:r>
              <a:rPr lang="en-GB" dirty="0" smtClean="0"/>
              <a:t>No make-up or nail varnish should be worn in school.</a:t>
            </a:r>
          </a:p>
          <a:p>
            <a:r>
              <a:rPr lang="en-GB" dirty="0" smtClean="0"/>
              <a:t>No jewellery should be worn, except </a:t>
            </a:r>
            <a:r>
              <a:rPr lang="en-GB" b="1" dirty="0" smtClean="0"/>
              <a:t>plain</a:t>
            </a:r>
            <a:r>
              <a:rPr lang="en-GB" dirty="0" smtClean="0"/>
              <a:t> stud earrings and </a:t>
            </a:r>
            <a:r>
              <a:rPr lang="en-GB" b="1" dirty="0" smtClean="0"/>
              <a:t>named</a:t>
            </a:r>
            <a:r>
              <a:rPr lang="en-GB" dirty="0" smtClean="0"/>
              <a:t> watches.</a:t>
            </a:r>
            <a:r>
              <a:rPr lang="en-GB" dirty="0"/>
              <a:t> </a:t>
            </a:r>
            <a:endParaRPr lang="en-GB" dirty="0" smtClean="0"/>
          </a:p>
          <a:p>
            <a:r>
              <a:rPr lang="en-GB" dirty="0" smtClean="0"/>
              <a:t>No earrings are to be worn on PE days. If you are considering having your child’s ears pierced, we would recommend this takes place during the summer break. </a:t>
            </a:r>
            <a:br>
              <a:rPr lang="en-GB" dirty="0" smtClean="0"/>
            </a:br>
            <a:endParaRPr lang="en-GB" dirty="0" smtClean="0"/>
          </a:p>
          <a:p>
            <a:pPr marL="0" indent="0">
              <a:buNone/>
            </a:pPr>
            <a:r>
              <a:rPr lang="en-GB" dirty="0" smtClean="0"/>
              <a:t>PLEASE ENSURE THAT EVERYTHING THAT YOUR CHILD WEARS IS CLEARLY LABELLED.  UNMARKED LOST PROPERTY WILL BE DISPOSED OF ON A REGULAR BASIS.</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7724" y="1689310"/>
            <a:ext cx="2083669" cy="277822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4877" y="230188"/>
            <a:ext cx="1296516" cy="1324186"/>
          </a:xfrm>
          <a:prstGeom prst="rect">
            <a:avLst/>
          </a:prstGeom>
        </p:spPr>
      </p:pic>
    </p:spTree>
    <p:extLst>
      <p:ext uri="{BB962C8B-B14F-4D97-AF65-F5344CB8AC3E}">
        <p14:creationId xmlns:p14="http://schemas.microsoft.com/office/powerpoint/2010/main" val="1623639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PE Kit</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515600" cy="4858510"/>
          </a:xfrm>
        </p:spPr>
        <p:txBody>
          <a:bodyPr>
            <a:normAutofit fontScale="62500" lnSpcReduction="20000"/>
          </a:bodyPr>
          <a:lstStyle/>
          <a:p>
            <a:r>
              <a:rPr lang="en-GB" dirty="0" smtClean="0"/>
              <a:t>Your child should have the appropriate kit in </a:t>
            </a:r>
            <a:r>
              <a:rPr lang="en-GB" dirty="0"/>
              <a:t>s</a:t>
            </a:r>
            <a:r>
              <a:rPr lang="en-GB" dirty="0" smtClean="0"/>
              <a:t>chool every day, in a </a:t>
            </a:r>
            <a:r>
              <a:rPr lang="en-GB" b="1" dirty="0" smtClean="0"/>
              <a:t>named</a:t>
            </a:r>
            <a:r>
              <a:rPr lang="en-GB" dirty="0" smtClean="0"/>
              <a:t> drawstring bag.  Each item of clothing should also be individually named.</a:t>
            </a:r>
          </a:p>
          <a:p>
            <a:pPr marL="0" indent="0">
              <a:buNone/>
            </a:pPr>
            <a:r>
              <a:rPr lang="en-GB" dirty="0" smtClean="0"/>
              <a:t>	Trainers *</a:t>
            </a:r>
          </a:p>
          <a:p>
            <a:pPr marL="0" indent="0">
              <a:buNone/>
            </a:pPr>
            <a:r>
              <a:rPr lang="en-GB" dirty="0"/>
              <a:t>	</a:t>
            </a:r>
            <a:r>
              <a:rPr lang="en-GB" dirty="0" smtClean="0"/>
              <a:t>A change of socks</a:t>
            </a:r>
          </a:p>
          <a:p>
            <a:pPr marL="0" indent="0">
              <a:buNone/>
            </a:pPr>
            <a:r>
              <a:rPr lang="en-GB" dirty="0" smtClean="0"/>
              <a:t>	White school t-shirt</a:t>
            </a:r>
          </a:p>
          <a:p>
            <a:pPr marL="0" indent="0">
              <a:buNone/>
            </a:pPr>
            <a:r>
              <a:rPr lang="en-GB" dirty="0" smtClean="0"/>
              <a:t>	Green shorts</a:t>
            </a:r>
          </a:p>
          <a:p>
            <a:pPr marL="0" indent="0">
              <a:buNone/>
            </a:pPr>
            <a:r>
              <a:rPr lang="en-GB" dirty="0" smtClean="0"/>
              <a:t>Children may also bring tracksuits to wear for outdoor activities in PE.</a:t>
            </a:r>
          </a:p>
          <a:p>
            <a:pPr marL="0" indent="0">
              <a:buNone/>
            </a:pPr>
            <a:endParaRPr lang="en-GB" dirty="0" smtClean="0"/>
          </a:p>
          <a:p>
            <a:pPr marL="0" indent="0">
              <a:buNone/>
            </a:pPr>
            <a:r>
              <a:rPr lang="en-GB" dirty="0" smtClean="0"/>
              <a:t>*Plimsolls are optional for indoor PE only.</a:t>
            </a:r>
          </a:p>
          <a:p>
            <a:pPr marL="0" indent="0">
              <a:buNone/>
            </a:pPr>
            <a:endParaRPr lang="en-GB" dirty="0"/>
          </a:p>
          <a:p>
            <a:pPr marL="0" indent="0">
              <a:buNone/>
            </a:pPr>
            <a:r>
              <a:rPr lang="en-GB" dirty="0" smtClean="0"/>
              <a:t>Watches and stud earrings </a:t>
            </a:r>
            <a:r>
              <a:rPr lang="en-GB" b="1" dirty="0" smtClean="0"/>
              <a:t>must</a:t>
            </a:r>
            <a:r>
              <a:rPr lang="en-GB" dirty="0" smtClean="0"/>
              <a:t> be removed for PE, games and swimming. Please note that the school cannot be held responsible for the security of such items. We recommend that earrings are removed at home on PE days. If your child is unable to remove their earrings, they will be unable to take part in PE (this includes recently pierced ears). This is the Essex policy for all schools and is required for insurance purposes.</a:t>
            </a:r>
          </a:p>
          <a:p>
            <a:pPr marL="0" indent="0">
              <a:buNone/>
            </a:pPr>
            <a:endParaRPr lang="en-GB" dirty="0"/>
          </a:p>
          <a:p>
            <a:pPr marL="0" indent="0">
              <a:buNone/>
            </a:pPr>
            <a:r>
              <a:rPr lang="en-GB" dirty="0" smtClean="0"/>
              <a:t>If a child does not have their full and correct PE kit on a PE day, they will receive a letter to the parent.  If this happens three times, you will be contacted by a member of SLT.</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1117" y="154545"/>
            <a:ext cx="1570102" cy="1603611"/>
          </a:xfrm>
          <a:prstGeom prst="rect">
            <a:avLst/>
          </a:prstGeom>
        </p:spPr>
      </p:pic>
    </p:spTree>
    <p:extLst>
      <p:ext uri="{BB962C8B-B14F-4D97-AF65-F5344CB8AC3E}">
        <p14:creationId xmlns:p14="http://schemas.microsoft.com/office/powerpoint/2010/main" val="78727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Daily Mile</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515600" cy="4562296"/>
          </a:xfrm>
        </p:spPr>
        <p:txBody>
          <a:bodyPr>
            <a:normAutofit/>
          </a:bodyPr>
          <a:lstStyle/>
          <a:p>
            <a:pPr marL="0" indent="0">
              <a:buNone/>
            </a:pPr>
            <a:r>
              <a:rPr lang="en-GB" dirty="0" smtClean="0"/>
              <a:t>In addition to PE, where possible, we will be endeavouring to give children time to complete a “daily mile”, using our wonderful new daily mile track, provided by FOICS.</a:t>
            </a:r>
            <a:br>
              <a:rPr lang="en-GB" dirty="0" smtClean="0"/>
            </a:br>
            <a:endParaRPr lang="en-GB" dirty="0" smtClean="0"/>
          </a:p>
          <a:p>
            <a:pPr marL="0" indent="0">
              <a:buNone/>
            </a:pPr>
            <a:r>
              <a:rPr lang="en-GB" dirty="0" smtClean="0"/>
              <a:t>It is recommended that your child has a pair of trainers which can be left in school for this purpose.  Like all other clothing, please ensure that each trainer is clearly named inside the shoe.  Sharpie pens or other permanent markers are great for this.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1117" y="154545"/>
            <a:ext cx="1570102" cy="1603611"/>
          </a:xfrm>
          <a:prstGeom prst="rect">
            <a:avLst/>
          </a:prstGeom>
        </p:spPr>
      </p:pic>
    </p:spTree>
    <p:extLst>
      <p:ext uri="{BB962C8B-B14F-4D97-AF65-F5344CB8AC3E}">
        <p14:creationId xmlns:p14="http://schemas.microsoft.com/office/powerpoint/2010/main" val="3369384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Water and Snacks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48047" y="1361983"/>
            <a:ext cx="10515600" cy="5000179"/>
          </a:xfrm>
        </p:spPr>
        <p:txBody>
          <a:bodyPr>
            <a:normAutofit lnSpcReduction="10000"/>
          </a:bodyPr>
          <a:lstStyle/>
          <a:p>
            <a:endParaRPr lang="en-GB" dirty="0" smtClean="0"/>
          </a:p>
          <a:p>
            <a:pPr>
              <a:lnSpc>
                <a:spcPct val="100000"/>
              </a:lnSpc>
            </a:pPr>
            <a:r>
              <a:rPr lang="en-GB" sz="3600" dirty="0" smtClean="0"/>
              <a:t>Children should bring in a named water bottle to keep in the classroom for drinks during lesson time and taken home every day for washing and refilling. </a:t>
            </a:r>
          </a:p>
          <a:p>
            <a:pPr>
              <a:lnSpc>
                <a:spcPct val="100000"/>
              </a:lnSpc>
            </a:pPr>
            <a:r>
              <a:rPr lang="en-GB" sz="3600" dirty="0" smtClean="0"/>
              <a:t>Only healthy snacks, namely fruit &amp; vegetables, may be brought in to be eaten at break times – products containing nuts are not allowed.</a:t>
            </a:r>
          </a:p>
          <a:p>
            <a:pPr>
              <a:lnSpc>
                <a:spcPct val="100000"/>
              </a:lnSpc>
            </a:pPr>
            <a:r>
              <a:rPr lang="en-GB" sz="3600" dirty="0" smtClean="0"/>
              <a:t>Birthday treats are no longer permitted in line with our healthy schools policy.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7796" y="20078"/>
            <a:ext cx="1651702" cy="1686952"/>
          </a:xfrm>
          <a:prstGeom prst="rect">
            <a:avLst/>
          </a:prstGeom>
        </p:spPr>
      </p:pic>
    </p:spTree>
    <p:extLst>
      <p:ext uri="{BB962C8B-B14F-4D97-AF65-F5344CB8AC3E}">
        <p14:creationId xmlns:p14="http://schemas.microsoft.com/office/powerpoint/2010/main" val="3099366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t>E-Safety</a:t>
            </a:r>
            <a:endParaRPr lang="en-GB" sz="8000" b="1" dirty="0"/>
          </a:p>
        </p:txBody>
      </p:sp>
      <p:sp>
        <p:nvSpPr>
          <p:cNvPr id="3" name="Content Placeholder 2"/>
          <p:cNvSpPr>
            <a:spLocks noGrp="1"/>
          </p:cNvSpPr>
          <p:nvPr>
            <p:ph idx="1"/>
          </p:nvPr>
        </p:nvSpPr>
        <p:spPr/>
        <p:txBody>
          <a:bodyPr>
            <a:normAutofit/>
          </a:bodyPr>
          <a:lstStyle/>
          <a:p>
            <a:r>
              <a:rPr lang="en-GB" dirty="0" smtClean="0"/>
              <a:t>In school, our internet is restricted to ensure safety and suitable content. We educate and encourage children to stay safe whilst using social media. We remind them that Facebook, Twitter, Instagram and video games </a:t>
            </a:r>
            <a:r>
              <a:rPr lang="en-GB" dirty="0" err="1" smtClean="0"/>
              <a:t>etc</a:t>
            </a:r>
            <a:r>
              <a:rPr lang="en-GB" dirty="0" smtClean="0"/>
              <a:t> all have age restrictions and that these age restrictions should be followed both in school and at home.</a:t>
            </a:r>
          </a:p>
          <a:p>
            <a:r>
              <a:rPr lang="en-GB" dirty="0" smtClean="0"/>
              <a:t>Please support us with this important safeguarding issue by adhering to age restrictions on games and websites.</a:t>
            </a:r>
          </a:p>
        </p:txBody>
      </p:sp>
    </p:spTree>
    <p:extLst>
      <p:ext uri="{BB962C8B-B14F-4D97-AF65-F5344CB8AC3E}">
        <p14:creationId xmlns:p14="http://schemas.microsoft.com/office/powerpoint/2010/main" val="230700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8000" b="1" dirty="0" smtClean="0"/>
              <a:t>Staff</a:t>
            </a:r>
            <a:endParaRPr lang="en-GB" sz="8000" b="1" dirty="0"/>
          </a:p>
        </p:txBody>
      </p:sp>
      <p:sp>
        <p:nvSpPr>
          <p:cNvPr id="3" name="Content Placeholder 2"/>
          <p:cNvSpPr>
            <a:spLocks noGrp="1"/>
          </p:cNvSpPr>
          <p:nvPr>
            <p:ph idx="1"/>
          </p:nvPr>
        </p:nvSpPr>
        <p:spPr>
          <a:xfrm>
            <a:off x="838200" y="1825624"/>
            <a:ext cx="10515600" cy="4781237"/>
          </a:xfrm>
        </p:spPr>
        <p:txBody>
          <a:bodyPr>
            <a:normAutofit fontScale="85000" lnSpcReduction="20000"/>
          </a:bodyPr>
          <a:lstStyle/>
          <a:p>
            <a:pPr marL="0" indent="0">
              <a:buNone/>
            </a:pPr>
            <a:r>
              <a:rPr lang="en-GB" dirty="0" smtClean="0"/>
              <a:t>Staffing in Year 3/4 is as follows – </a:t>
            </a:r>
          </a:p>
          <a:p>
            <a:pPr marL="0" indent="0">
              <a:buNone/>
            </a:pPr>
            <a:r>
              <a:rPr lang="en-GB" b="1" dirty="0" smtClean="0"/>
              <a:t>Plane</a:t>
            </a:r>
          </a:p>
          <a:p>
            <a:pPr marL="0" indent="0">
              <a:buNone/>
            </a:pPr>
            <a:r>
              <a:rPr lang="en-GB" dirty="0" smtClean="0"/>
              <a:t>Miss Gladstone</a:t>
            </a:r>
            <a:r>
              <a:rPr lang="en-GB" dirty="0"/>
              <a:t> </a:t>
            </a:r>
            <a:r>
              <a:rPr lang="en-GB" dirty="0" smtClean="0"/>
              <a:t>(Class Teacher and Phase Leader)</a:t>
            </a:r>
          </a:p>
          <a:p>
            <a:pPr marL="0" indent="0">
              <a:buNone/>
            </a:pPr>
            <a:r>
              <a:rPr lang="en-GB" dirty="0" smtClean="0"/>
              <a:t>Mrs Van </a:t>
            </a:r>
            <a:r>
              <a:rPr lang="en-GB" dirty="0" err="1" smtClean="0"/>
              <a:t>Wyk</a:t>
            </a:r>
            <a:r>
              <a:rPr lang="en-GB" dirty="0" smtClean="0"/>
              <a:t> (Associate Teacher)</a:t>
            </a:r>
          </a:p>
          <a:p>
            <a:pPr marL="0" indent="0">
              <a:buNone/>
            </a:pPr>
            <a:endParaRPr lang="en-GB" dirty="0"/>
          </a:p>
          <a:p>
            <a:pPr marL="0" indent="0">
              <a:buNone/>
            </a:pPr>
            <a:r>
              <a:rPr lang="en-GB" b="1" dirty="0" smtClean="0"/>
              <a:t>Rowan</a:t>
            </a:r>
          </a:p>
          <a:p>
            <a:pPr marL="0" indent="0">
              <a:buNone/>
            </a:pPr>
            <a:r>
              <a:rPr lang="en-GB" dirty="0" smtClean="0"/>
              <a:t>Miss Norton (Class Teacher)</a:t>
            </a:r>
          </a:p>
          <a:p>
            <a:pPr marL="0" indent="0">
              <a:buNone/>
            </a:pPr>
            <a:endParaRPr lang="en-GB" dirty="0"/>
          </a:p>
          <a:p>
            <a:pPr marL="0" indent="0">
              <a:buNone/>
            </a:pPr>
            <a:r>
              <a:rPr lang="en-GB" b="1" dirty="0" smtClean="0"/>
              <a:t>Hornbeam</a:t>
            </a:r>
          </a:p>
          <a:p>
            <a:pPr marL="0" indent="0">
              <a:buNone/>
            </a:pPr>
            <a:r>
              <a:rPr lang="en-GB" dirty="0" smtClean="0"/>
              <a:t>Mrs Mulholland (Class Teacher)</a:t>
            </a:r>
          </a:p>
          <a:p>
            <a:pPr marL="0" indent="0">
              <a:buNone/>
            </a:pPr>
            <a:endParaRPr lang="en-GB" dirty="0"/>
          </a:p>
          <a:p>
            <a:pPr marL="0" indent="0">
              <a:buNone/>
            </a:pPr>
            <a:r>
              <a:rPr lang="en-GB" b="1" dirty="0" smtClean="0"/>
              <a:t>Support staff </a:t>
            </a:r>
            <a:r>
              <a:rPr lang="en-GB" dirty="0" smtClean="0"/>
              <a:t>– Kay, Nina, Debby, Jill and Loretta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0536" y="4957420"/>
            <a:ext cx="1651702" cy="1686952"/>
          </a:xfrm>
          <a:prstGeom prst="rect">
            <a:avLst/>
          </a:prstGeom>
        </p:spPr>
      </p:pic>
    </p:spTree>
    <p:extLst>
      <p:ext uri="{BB962C8B-B14F-4D97-AF65-F5344CB8AC3E}">
        <p14:creationId xmlns:p14="http://schemas.microsoft.com/office/powerpoint/2010/main" val="3654360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t>Communication</a:t>
            </a:r>
            <a:endParaRPr lang="en-GB" sz="8000" b="1" dirty="0"/>
          </a:p>
        </p:txBody>
      </p:sp>
      <p:sp>
        <p:nvSpPr>
          <p:cNvPr id="3" name="Content Placeholder 2"/>
          <p:cNvSpPr>
            <a:spLocks noGrp="1"/>
          </p:cNvSpPr>
          <p:nvPr>
            <p:ph idx="1"/>
          </p:nvPr>
        </p:nvSpPr>
        <p:spPr/>
        <p:txBody>
          <a:bodyPr>
            <a:normAutofit lnSpcReduction="10000"/>
          </a:bodyPr>
          <a:lstStyle/>
          <a:p>
            <a:r>
              <a:rPr lang="en-GB" dirty="0" smtClean="0"/>
              <a:t>Please note that if you need to report an absence, appointment or change in pick up arrangements, </a:t>
            </a:r>
            <a:r>
              <a:rPr lang="en-GB" b="1" u="sng" dirty="0" smtClean="0"/>
              <a:t>this should be reported to the office in the first instance.</a:t>
            </a:r>
            <a:r>
              <a:rPr lang="en-GB" dirty="0" smtClean="0"/>
              <a:t>  Children booked into After School Club, must be collected from there and not the playground.  </a:t>
            </a:r>
            <a:endParaRPr lang="en-GB" dirty="0"/>
          </a:p>
          <a:p>
            <a:r>
              <a:rPr lang="en-GB" dirty="0" smtClean="0"/>
              <a:t>Parents can stay in touch with news, announcements, assemblies and achievements via the school website, Twitter and </a:t>
            </a:r>
            <a:r>
              <a:rPr lang="en-GB" dirty="0"/>
              <a:t>C</a:t>
            </a:r>
            <a:r>
              <a:rPr lang="en-GB" dirty="0" smtClean="0"/>
              <a:t>lass Dojo accounts. </a:t>
            </a:r>
          </a:p>
          <a:p>
            <a:r>
              <a:rPr lang="en-GB" dirty="0" smtClean="0"/>
              <a:t>Please discuss sensitive issues face-to-face and be aware that electronic communication is unlikely to be responded to outside of working hours.  It is unlikely that messages will be seen during teaching hours.  </a:t>
            </a:r>
            <a:endParaRPr lang="en-GB" dirty="0"/>
          </a:p>
        </p:txBody>
      </p:sp>
    </p:spTree>
    <p:extLst>
      <p:ext uri="{BB962C8B-B14F-4D97-AF65-F5344CB8AC3E}">
        <p14:creationId xmlns:p14="http://schemas.microsoft.com/office/powerpoint/2010/main" val="1443822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a:t>Cloak room</a:t>
            </a:r>
          </a:p>
        </p:txBody>
      </p:sp>
      <p:sp>
        <p:nvSpPr>
          <p:cNvPr id="3" name="Content Placeholder 2"/>
          <p:cNvSpPr>
            <a:spLocks noGrp="1"/>
          </p:cNvSpPr>
          <p:nvPr>
            <p:ph idx="1"/>
          </p:nvPr>
        </p:nvSpPr>
        <p:spPr/>
        <p:txBody>
          <a:bodyPr/>
          <a:lstStyle/>
          <a:p>
            <a:r>
              <a:rPr lang="en-GB" dirty="0" smtClean="0"/>
              <a:t>As you will have read on our homework letter sent before the summer holidays, due to the constraints of space in cloak room areas, we ask you to consider the size of children’s bags.  </a:t>
            </a:r>
            <a:r>
              <a:rPr lang="en-GB" u="sng" dirty="0" smtClean="0"/>
              <a:t>Large rucksacks </a:t>
            </a:r>
            <a:r>
              <a:rPr lang="en-GB" dirty="0" smtClean="0"/>
              <a:t>are extremely hard to accommodate and not needed.  </a:t>
            </a:r>
          </a:p>
          <a:p>
            <a:r>
              <a:rPr lang="en-GB" dirty="0" smtClean="0"/>
              <a:t>This will become even more problematic during colder months when children bring heavy coats to school.  </a:t>
            </a:r>
          </a:p>
          <a:p>
            <a:r>
              <a:rPr lang="en-GB" dirty="0" smtClean="0"/>
              <a:t>Children are provided with stationery.  Pencil cases and other stationery are not necessary.  </a:t>
            </a:r>
          </a:p>
          <a:p>
            <a:endParaRPr lang="en-GB" dirty="0"/>
          </a:p>
          <a:p>
            <a:endParaRPr lang="en-GB" dirty="0"/>
          </a:p>
        </p:txBody>
      </p:sp>
    </p:spTree>
    <p:extLst>
      <p:ext uri="{BB962C8B-B14F-4D97-AF65-F5344CB8AC3E}">
        <p14:creationId xmlns:p14="http://schemas.microsoft.com/office/powerpoint/2010/main" val="1296404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t>Independence</a:t>
            </a:r>
            <a:endParaRPr lang="en-GB" sz="5400" dirty="0"/>
          </a:p>
        </p:txBody>
      </p:sp>
      <p:sp>
        <p:nvSpPr>
          <p:cNvPr id="3" name="Content Placeholder 2"/>
          <p:cNvSpPr>
            <a:spLocks noGrp="1"/>
          </p:cNvSpPr>
          <p:nvPr>
            <p:ph idx="1"/>
          </p:nvPr>
        </p:nvSpPr>
        <p:spPr/>
        <p:txBody>
          <a:bodyPr/>
          <a:lstStyle/>
          <a:p>
            <a:pPr marL="0" indent="0">
              <a:buNone/>
            </a:pPr>
            <a:r>
              <a:rPr lang="en-GB" dirty="0" smtClean="0"/>
              <a:t>A continued school focus this year is to develop the children’s independence.  </a:t>
            </a:r>
          </a:p>
          <a:p>
            <a:r>
              <a:rPr lang="en-GB" dirty="0" smtClean="0"/>
              <a:t>Children in KS2 are expected to change their own reading books, usually during registration or guided reading time.  They will not be reminded to do so.  </a:t>
            </a:r>
          </a:p>
          <a:p>
            <a:r>
              <a:rPr lang="en-GB" dirty="0" smtClean="0"/>
              <a:t>We would ask for your support in encouraging your child to be responsible for packing and carrying their own bag, ensuring that they have everything they need – </a:t>
            </a:r>
          </a:p>
          <a:p>
            <a:r>
              <a:rPr lang="en-GB" dirty="0" smtClean="0"/>
              <a:t>Reading book and diary, packed lunch (if necessary), water bottle and PE kit.  </a:t>
            </a:r>
          </a:p>
          <a:p>
            <a:pPr marL="0" indent="0">
              <a:buNone/>
            </a:pPr>
            <a:endParaRPr lang="en-GB" dirty="0" smtClean="0"/>
          </a:p>
        </p:txBody>
      </p:sp>
    </p:spTree>
    <p:extLst>
      <p:ext uri="{BB962C8B-B14F-4D97-AF65-F5344CB8AC3E}">
        <p14:creationId xmlns:p14="http://schemas.microsoft.com/office/powerpoint/2010/main" val="2476492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t>Finally…</a:t>
            </a:r>
            <a:endParaRPr lang="en-GB" sz="5400" dirty="0"/>
          </a:p>
        </p:txBody>
      </p:sp>
      <p:sp>
        <p:nvSpPr>
          <p:cNvPr id="3" name="Content Placeholder 2"/>
          <p:cNvSpPr>
            <a:spLocks noGrp="1"/>
          </p:cNvSpPr>
          <p:nvPr>
            <p:ph idx="1"/>
          </p:nvPr>
        </p:nvSpPr>
        <p:spPr/>
        <p:txBody>
          <a:bodyPr>
            <a:normAutofit/>
          </a:bodyPr>
          <a:lstStyle/>
          <a:p>
            <a:pPr marL="0" indent="0">
              <a:buNone/>
            </a:pPr>
            <a:r>
              <a:rPr lang="en-GB" sz="4500" dirty="0" smtClean="0"/>
              <a:t>We look forward to working with you and your child this year.  We hope that it is happy and successful.  </a:t>
            </a:r>
          </a:p>
          <a:p>
            <a:pPr marL="0" indent="0">
              <a:buNone/>
            </a:pPr>
            <a:endParaRPr lang="en-GB" sz="4500" dirty="0"/>
          </a:p>
          <a:p>
            <a:pPr marL="0" indent="0">
              <a:buNone/>
            </a:pPr>
            <a:r>
              <a:rPr lang="en-GB" sz="4500" dirty="0" smtClean="0"/>
              <a:t>Good night.  </a:t>
            </a:r>
          </a:p>
        </p:txBody>
      </p:sp>
    </p:spTree>
    <p:extLst>
      <p:ext uri="{BB962C8B-B14F-4D97-AF65-F5344CB8AC3E}">
        <p14:creationId xmlns:p14="http://schemas.microsoft.com/office/powerpoint/2010/main" val="353032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8000" b="1" dirty="0" smtClean="0"/>
              <a:t>Attendance and Punctuality</a:t>
            </a:r>
            <a:endParaRPr lang="en-GB" sz="8000" b="1" dirty="0"/>
          </a:p>
        </p:txBody>
      </p:sp>
      <p:sp>
        <p:nvSpPr>
          <p:cNvPr id="3" name="Content Placeholder 2"/>
          <p:cNvSpPr>
            <a:spLocks noGrp="1"/>
          </p:cNvSpPr>
          <p:nvPr>
            <p:ph idx="1"/>
          </p:nvPr>
        </p:nvSpPr>
        <p:spPr>
          <a:xfrm>
            <a:off x="838200" y="1825624"/>
            <a:ext cx="10515600" cy="4781237"/>
          </a:xfrm>
        </p:spPr>
        <p:txBody>
          <a:bodyPr>
            <a:normAutofit fontScale="85000" lnSpcReduction="20000"/>
          </a:bodyPr>
          <a:lstStyle/>
          <a:p>
            <a:endParaRPr lang="en-GB" dirty="0" smtClean="0"/>
          </a:p>
          <a:p>
            <a:r>
              <a:rPr lang="en-GB" dirty="0" smtClean="0"/>
              <a:t>All children should arrive in school between 8.45 and 8.55 am.  Drop at the gate. Children will come directly to class for early morning work.   Both the gate and playground will be supervised during transition.  </a:t>
            </a:r>
          </a:p>
          <a:p>
            <a:r>
              <a:rPr lang="en-GB" dirty="0" smtClean="0"/>
              <a:t>If your child is unwell please notify the office as soon as possible – please keep children off school for 48 hours after an upset stomach.</a:t>
            </a:r>
          </a:p>
          <a:p>
            <a:r>
              <a:rPr lang="en-GB" dirty="0" smtClean="0"/>
              <a:t>In line with government policy, holidays may no longer be taken during term time.</a:t>
            </a:r>
          </a:p>
          <a:p>
            <a:r>
              <a:rPr lang="en-GB" dirty="0" smtClean="0"/>
              <a:t>Lateness is monitored; your child should sign in at the office if they arrive after 8.55am.</a:t>
            </a:r>
          </a:p>
          <a:p>
            <a:r>
              <a:rPr lang="en-GB" dirty="0" smtClean="0"/>
              <a:t>Certificates and prizes are awarded for classes and individuals with excellent attendance.</a:t>
            </a:r>
          </a:p>
          <a:p>
            <a:r>
              <a:rPr lang="en-GB" dirty="0" smtClean="0"/>
              <a:t>Please encourage your children to attend even if feeling a little under the weather. </a:t>
            </a:r>
            <a:endParaRPr lang="en-GB" dirty="0"/>
          </a:p>
        </p:txBody>
      </p:sp>
      <p:pic>
        <p:nvPicPr>
          <p:cNvPr id="4" name="Picture 3"/>
          <p:cNvPicPr>
            <a:picLocks noChangeAspect="1"/>
          </p:cNvPicPr>
          <p:nvPr/>
        </p:nvPicPr>
        <p:blipFill>
          <a:blip r:embed="rId2"/>
          <a:stretch>
            <a:fillRect/>
          </a:stretch>
        </p:blipFill>
        <p:spPr>
          <a:xfrm>
            <a:off x="10527720" y="1950"/>
            <a:ext cx="1652159" cy="1688738"/>
          </a:xfrm>
          <a:prstGeom prst="rect">
            <a:avLst/>
          </a:prstGeom>
        </p:spPr>
      </p:pic>
    </p:spTree>
    <p:extLst>
      <p:ext uri="{BB962C8B-B14F-4D97-AF65-F5344CB8AC3E}">
        <p14:creationId xmlns:p14="http://schemas.microsoft.com/office/powerpoint/2010/main" val="654736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6600" b="1" dirty="0" smtClean="0"/>
              <a:t>Collection Arrangements</a:t>
            </a:r>
            <a:endParaRPr lang="en-GB" sz="6600" b="1" dirty="0"/>
          </a:p>
        </p:txBody>
      </p:sp>
      <p:sp>
        <p:nvSpPr>
          <p:cNvPr id="3" name="Content Placeholder 2"/>
          <p:cNvSpPr>
            <a:spLocks noGrp="1"/>
          </p:cNvSpPr>
          <p:nvPr>
            <p:ph idx="1"/>
          </p:nvPr>
        </p:nvSpPr>
        <p:spPr>
          <a:xfrm>
            <a:off x="838200" y="1825624"/>
            <a:ext cx="10515600" cy="4781237"/>
          </a:xfrm>
        </p:spPr>
        <p:txBody>
          <a:bodyPr>
            <a:normAutofit/>
          </a:bodyPr>
          <a:lstStyle/>
          <a:p>
            <a:r>
              <a:rPr lang="en-GB" dirty="0" smtClean="0"/>
              <a:t>All children in Years 3 and 4 will be collected from the playground outside Plane and Hornbeam classes.  </a:t>
            </a:r>
          </a:p>
          <a:p>
            <a:r>
              <a:rPr lang="en-GB" dirty="0" smtClean="0"/>
              <a:t>Please do not gather by the shelter but move along the whole space to avoid congesting this area.  </a:t>
            </a:r>
          </a:p>
          <a:p>
            <a:r>
              <a:rPr lang="en-GB" dirty="0" smtClean="0"/>
              <a:t>For safeguarding reasons, parents should wait behind the playground markings.</a:t>
            </a:r>
          </a:p>
          <a:p>
            <a:r>
              <a:rPr lang="en-GB" dirty="0"/>
              <a:t>Please note that if you need to </a:t>
            </a:r>
            <a:r>
              <a:rPr lang="en-GB" dirty="0" smtClean="0"/>
              <a:t>let us know of a change </a:t>
            </a:r>
            <a:r>
              <a:rPr lang="en-GB" dirty="0"/>
              <a:t>in </a:t>
            </a:r>
            <a:r>
              <a:rPr lang="en-GB" dirty="0" smtClean="0"/>
              <a:t>collection </a:t>
            </a:r>
            <a:r>
              <a:rPr lang="en-GB" dirty="0"/>
              <a:t>arrangements, </a:t>
            </a:r>
            <a:r>
              <a:rPr lang="en-GB" b="1" u="sng" dirty="0"/>
              <a:t>this should be reported to the office in the first instance.</a:t>
            </a:r>
            <a:r>
              <a:rPr lang="en-GB" dirty="0"/>
              <a:t>  Children booked into After School Club, must be collected from there and not the playground.  </a:t>
            </a:r>
          </a:p>
          <a:p>
            <a:endParaRPr lang="en-GB" dirty="0" smtClean="0"/>
          </a:p>
          <a:p>
            <a:endParaRPr lang="en-GB" dirty="0" smtClean="0"/>
          </a:p>
        </p:txBody>
      </p:sp>
      <p:pic>
        <p:nvPicPr>
          <p:cNvPr id="4" name="Picture 3"/>
          <p:cNvPicPr>
            <a:picLocks noChangeAspect="1"/>
          </p:cNvPicPr>
          <p:nvPr/>
        </p:nvPicPr>
        <p:blipFill>
          <a:blip r:embed="rId2"/>
          <a:stretch>
            <a:fillRect/>
          </a:stretch>
        </p:blipFill>
        <p:spPr>
          <a:xfrm>
            <a:off x="10527720" y="1950"/>
            <a:ext cx="1652159" cy="1688738"/>
          </a:xfrm>
          <a:prstGeom prst="rect">
            <a:avLst/>
          </a:prstGeom>
        </p:spPr>
      </p:pic>
    </p:spTree>
    <p:extLst>
      <p:ext uri="{BB962C8B-B14F-4D97-AF65-F5344CB8AC3E}">
        <p14:creationId xmlns:p14="http://schemas.microsoft.com/office/powerpoint/2010/main" val="1599826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Curriculum</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GB" dirty="0" smtClean="0"/>
              <a:t>You will receive termly curriculum newsletters.  Please look at these to enable you to support your child with their learning.  This will also give you advance notice of important dates such as assemblies and trips.  </a:t>
            </a:r>
          </a:p>
          <a:p>
            <a:r>
              <a:rPr lang="en-GB" dirty="0" smtClean="0"/>
              <a:t>Ways in which you can do this include choosing relevant books in the library, researching online, discussing at home and local visits.  </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0536" y="4957420"/>
            <a:ext cx="1651702" cy="1686952"/>
          </a:xfrm>
          <a:prstGeom prst="rect">
            <a:avLst/>
          </a:prstGeom>
        </p:spPr>
      </p:pic>
    </p:spTree>
    <p:extLst>
      <p:ext uri="{BB962C8B-B14F-4D97-AF65-F5344CB8AC3E}">
        <p14:creationId xmlns:p14="http://schemas.microsoft.com/office/powerpoint/2010/main" val="3339112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7200" b="1" dirty="0" smtClean="0">
                <a:effectLst>
                  <a:outerShdw blurRad="38100" dist="38100" dir="2700000" algn="tl">
                    <a:srgbClr val="000000">
                      <a:alpha val="43137"/>
                    </a:srgbClr>
                  </a:outerShdw>
                </a:effectLst>
              </a:rPr>
              <a:t>Educational Visits &amp; Visitors</a:t>
            </a:r>
            <a:endParaRPr lang="en-GB"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5"/>
            <a:ext cx="10057327" cy="4351338"/>
          </a:xfrm>
        </p:spPr>
        <p:txBody>
          <a:bodyPr>
            <a:normAutofit/>
          </a:bodyPr>
          <a:lstStyle/>
          <a:p>
            <a:endParaRPr lang="en-GB" dirty="0" smtClean="0"/>
          </a:p>
          <a:p>
            <a:endParaRPr lang="en-GB" dirty="0"/>
          </a:p>
          <a:p>
            <a:r>
              <a:rPr lang="en-GB" sz="3200" dirty="0" smtClean="0"/>
              <a:t>Samba Day (Autumn term)</a:t>
            </a:r>
          </a:p>
          <a:p>
            <a:r>
              <a:rPr lang="en-GB" sz="3200" dirty="0" smtClean="0"/>
              <a:t>Romans Trip to </a:t>
            </a:r>
            <a:r>
              <a:rPr lang="en-GB" sz="3200" dirty="0" err="1" smtClean="0"/>
              <a:t>Cressing</a:t>
            </a:r>
            <a:r>
              <a:rPr lang="en-GB" sz="3200" dirty="0" smtClean="0"/>
              <a:t> Temple Barns (Spring term)</a:t>
            </a:r>
          </a:p>
          <a:p>
            <a:r>
              <a:rPr lang="en-GB" sz="3200" dirty="0" smtClean="0"/>
              <a:t>Rye Mead Nature Reserve (Summer Term)</a:t>
            </a:r>
          </a:p>
          <a:p>
            <a:pPr marL="0" indent="0">
              <a:buNone/>
            </a:pPr>
            <a:r>
              <a:rPr lang="en-GB" sz="3200" dirty="0" smtClean="0"/>
              <a:t>For our trips to be successful we do rely on parent volunteers.  This will not be on a first come, first served basis but will be organised in a fair way.  </a:t>
            </a:r>
          </a:p>
          <a:p>
            <a:endParaRPr lang="en-GB" sz="4400" dirty="0" smtClean="0"/>
          </a:p>
          <a:p>
            <a:endParaRPr lang="en-GB" sz="4400" dirty="0" smtClean="0"/>
          </a:p>
          <a:p>
            <a:pPr marL="0" indent="0">
              <a:buNone/>
            </a:pPr>
            <a:endParaRPr lang="en-GB"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66738" y="5374897"/>
            <a:ext cx="1289896" cy="1317424"/>
          </a:xfrm>
          <a:prstGeom prst="rect">
            <a:avLst/>
          </a:prstGeom>
        </p:spPr>
      </p:pic>
    </p:spTree>
    <p:extLst>
      <p:ext uri="{BB962C8B-B14F-4D97-AF65-F5344CB8AC3E}">
        <p14:creationId xmlns:p14="http://schemas.microsoft.com/office/powerpoint/2010/main" val="194041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Maths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9257" y="1825625"/>
            <a:ext cx="10515600" cy="4790612"/>
          </a:xfrm>
        </p:spPr>
        <p:txBody>
          <a:bodyPr>
            <a:normAutofit/>
          </a:bodyPr>
          <a:lstStyle/>
          <a:p>
            <a:pPr marL="0" indent="0">
              <a:buNone/>
            </a:pPr>
            <a:endParaRPr lang="en-GB" sz="1400" dirty="0"/>
          </a:p>
          <a:p>
            <a:r>
              <a:rPr lang="en-GB" dirty="0" smtClean="0"/>
              <a:t>We are following the White Rose Maths Hub scheme of work.  The yearly overview is shown below.  </a:t>
            </a:r>
          </a:p>
          <a:p>
            <a:pPr marL="0" indent="0">
              <a:buNone/>
            </a:pPr>
            <a:endParaRPr lang="en-GB" dirty="0" smtClean="0"/>
          </a:p>
          <a:p>
            <a:pPr marL="0" indent="0">
              <a:buNone/>
            </a:pPr>
            <a:endParaRPr lang="en-GB" dirty="0"/>
          </a:p>
          <a:p>
            <a:endParaRPr lang="en-GB" dirty="0" smtClean="0"/>
          </a:p>
          <a:p>
            <a:endParaRPr lang="en-GB" dirty="0" smtClean="0"/>
          </a:p>
          <a:p>
            <a:endParaRPr lang="en-GB" dirty="0"/>
          </a:p>
          <a:p>
            <a:endParaRPr lang="en-GB" dirty="0" smtClean="0"/>
          </a:p>
          <a:p>
            <a:endParaRPr lang="en-GB"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8366" y="365125"/>
            <a:ext cx="1651702" cy="1686952"/>
          </a:xfrm>
          <a:prstGeom prst="rect">
            <a:avLst/>
          </a:prstGeom>
        </p:spPr>
      </p:pic>
      <p:pic>
        <p:nvPicPr>
          <p:cNvPr id="5" name="Picture 4"/>
          <p:cNvPicPr>
            <a:picLocks noChangeAspect="1"/>
          </p:cNvPicPr>
          <p:nvPr/>
        </p:nvPicPr>
        <p:blipFill>
          <a:blip r:embed="rId3"/>
          <a:stretch>
            <a:fillRect/>
          </a:stretch>
        </p:blipFill>
        <p:spPr>
          <a:xfrm>
            <a:off x="954109" y="3031543"/>
            <a:ext cx="6821972" cy="3584694"/>
          </a:xfrm>
          <a:prstGeom prst="rect">
            <a:avLst/>
          </a:prstGeom>
        </p:spPr>
      </p:pic>
    </p:spTree>
    <p:extLst>
      <p:ext uri="{BB962C8B-B14F-4D97-AF65-F5344CB8AC3E}">
        <p14:creationId xmlns:p14="http://schemas.microsoft.com/office/powerpoint/2010/main" val="48036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Maths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9257" y="1825625"/>
            <a:ext cx="4872042" cy="4790612"/>
          </a:xfrm>
        </p:spPr>
        <p:txBody>
          <a:bodyPr>
            <a:normAutofit fontScale="92500" lnSpcReduction="10000"/>
          </a:bodyPr>
          <a:lstStyle/>
          <a:p>
            <a:pPr marL="0" indent="0">
              <a:buNone/>
            </a:pPr>
            <a:endParaRPr lang="en-GB" sz="1400" dirty="0"/>
          </a:p>
          <a:p>
            <a:r>
              <a:rPr lang="en-GB" dirty="0" smtClean="0"/>
              <a:t>Children no longer choose their challenges but all work through the phases of fluency, reasoning and problem solving.  The idea is that all children can access this with the use of manipulatives and children are challenged more deeply through problem solving.</a:t>
            </a:r>
          </a:p>
          <a:p>
            <a:r>
              <a:rPr lang="en-GB" dirty="0" smtClean="0"/>
              <a:t>This scheme follows the concept of maths mastery where the emphasis is on deeper understanding. </a:t>
            </a:r>
          </a:p>
          <a:p>
            <a:pPr marL="0" indent="0">
              <a:buNone/>
            </a:pPr>
            <a:endParaRPr lang="en-GB" dirty="0"/>
          </a:p>
          <a:p>
            <a:endParaRPr lang="en-GB" dirty="0" smtClean="0"/>
          </a:p>
          <a:p>
            <a:endParaRPr lang="en-GB" dirty="0" smtClean="0"/>
          </a:p>
          <a:p>
            <a:endParaRPr lang="en-GB" dirty="0"/>
          </a:p>
          <a:p>
            <a:endParaRPr lang="en-GB" dirty="0" smtClean="0"/>
          </a:p>
          <a:p>
            <a:endParaRPr lang="en-GB" dirty="0" smtClean="0"/>
          </a:p>
        </p:txBody>
      </p:sp>
      <p:pic>
        <p:nvPicPr>
          <p:cNvPr id="6" name="Picture 5"/>
          <p:cNvPicPr>
            <a:picLocks noChangeAspect="1"/>
          </p:cNvPicPr>
          <p:nvPr/>
        </p:nvPicPr>
        <p:blipFill>
          <a:blip r:embed="rId2"/>
          <a:stretch>
            <a:fillRect/>
          </a:stretch>
        </p:blipFill>
        <p:spPr>
          <a:xfrm>
            <a:off x="5763581" y="2316635"/>
            <a:ext cx="6428419" cy="38085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2761" y="184430"/>
            <a:ext cx="1651702" cy="1686952"/>
          </a:xfrm>
          <a:prstGeom prst="rect">
            <a:avLst/>
          </a:prstGeom>
        </p:spPr>
      </p:pic>
    </p:spTree>
    <p:extLst>
      <p:ext uri="{BB962C8B-B14F-4D97-AF65-F5344CB8AC3E}">
        <p14:creationId xmlns:p14="http://schemas.microsoft.com/office/powerpoint/2010/main" val="171635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Workshops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9257" y="1825625"/>
            <a:ext cx="10515600" cy="4790612"/>
          </a:xfrm>
        </p:spPr>
        <p:txBody>
          <a:bodyPr>
            <a:normAutofit/>
          </a:bodyPr>
          <a:lstStyle/>
          <a:p>
            <a:pPr marL="0" indent="0">
              <a:buNone/>
            </a:pPr>
            <a:endParaRPr lang="en-GB" sz="1400" dirty="0"/>
          </a:p>
          <a:p>
            <a:r>
              <a:rPr lang="en-GB" dirty="0" smtClean="0"/>
              <a:t>Maths and English workshops will be advertised when they take place.  These will be based in Plane Class and you will be notified by </a:t>
            </a:r>
            <a:r>
              <a:rPr lang="en-GB" dirty="0" err="1" smtClean="0"/>
              <a:t>Parentmail</a:t>
            </a:r>
            <a:r>
              <a:rPr lang="en-GB" dirty="0" smtClean="0"/>
              <a:t> of forthcoming sessions.</a:t>
            </a:r>
          </a:p>
          <a:p>
            <a:r>
              <a:rPr lang="en-GB" dirty="0" smtClean="0"/>
              <a:t>Sessions will be an opportunity to support families with areas of the curriculum that we feel would be of benefit.  There will not necessarily be any hand-outs available.  </a:t>
            </a:r>
          </a:p>
          <a:p>
            <a:pPr marL="0" indent="0">
              <a:buNone/>
            </a:pPr>
            <a:endParaRPr lang="en-GB"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1246" y="184430"/>
            <a:ext cx="1651702" cy="1686952"/>
          </a:xfrm>
          <a:prstGeom prst="rect">
            <a:avLst/>
          </a:prstGeom>
        </p:spPr>
      </p:pic>
    </p:spTree>
    <p:extLst>
      <p:ext uri="{BB962C8B-B14F-4D97-AF65-F5344CB8AC3E}">
        <p14:creationId xmlns:p14="http://schemas.microsoft.com/office/powerpoint/2010/main" val="544946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TotalTime>
  <Words>1554</Words>
  <Application>Microsoft Office PowerPoint</Application>
  <PresentationFormat>Widescreen</PresentationFormat>
  <Paragraphs>145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    Hornbeam, Plane and Rowan </vt:lpstr>
      <vt:lpstr>Staff</vt:lpstr>
      <vt:lpstr>Attendance and Punctuality</vt:lpstr>
      <vt:lpstr>Collection Arrangements</vt:lpstr>
      <vt:lpstr>Curriculum</vt:lpstr>
      <vt:lpstr>Educational Visits &amp; Visitors</vt:lpstr>
      <vt:lpstr>Maths</vt:lpstr>
      <vt:lpstr>Maths</vt:lpstr>
      <vt:lpstr>Workshops</vt:lpstr>
      <vt:lpstr>Homework</vt:lpstr>
      <vt:lpstr>Homework</vt:lpstr>
      <vt:lpstr>Homework</vt:lpstr>
      <vt:lpstr>Logins</vt:lpstr>
      <vt:lpstr>Volunteers</vt:lpstr>
      <vt:lpstr>School Uniform</vt:lpstr>
      <vt:lpstr>PE Kit</vt:lpstr>
      <vt:lpstr>Daily Mile</vt:lpstr>
      <vt:lpstr>Water and Snacks</vt:lpstr>
      <vt:lpstr>E-Safety</vt:lpstr>
      <vt:lpstr>Communication</vt:lpstr>
      <vt:lpstr>Cloak room</vt:lpstr>
      <vt:lpstr>Independence</vt:lpstr>
      <vt:lpstr>Finally…</vt:lpstr>
    </vt:vector>
  </TitlesOfParts>
  <Company>Ivy Chimneys Primary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Beech, Walnut &amp; Willow</dc:title>
  <dc:creator>joroberts</dc:creator>
  <cp:lastModifiedBy>jgladstone</cp:lastModifiedBy>
  <cp:revision>94</cp:revision>
  <cp:lastPrinted>2019-09-05T10:56:36Z</cp:lastPrinted>
  <dcterms:created xsi:type="dcterms:W3CDTF">2013-09-16T15:00:57Z</dcterms:created>
  <dcterms:modified xsi:type="dcterms:W3CDTF">2019-09-11T15:49:57Z</dcterms:modified>
</cp:coreProperties>
</file>