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9" r:id="rId1"/>
  </p:sldMasterIdLst>
  <p:handoutMasterIdLst>
    <p:handoutMasterId r:id="rId25"/>
  </p:handoutMasterIdLst>
  <p:sldIdLst>
    <p:sldId id="256" r:id="rId2"/>
    <p:sldId id="257" r:id="rId3"/>
    <p:sldId id="258" r:id="rId4"/>
    <p:sldId id="259" r:id="rId5"/>
    <p:sldId id="261" r:id="rId6"/>
    <p:sldId id="262" r:id="rId7"/>
    <p:sldId id="263" r:id="rId8"/>
    <p:sldId id="264" r:id="rId9"/>
    <p:sldId id="265" r:id="rId10"/>
    <p:sldId id="266" r:id="rId11"/>
    <p:sldId id="267" r:id="rId12"/>
    <p:sldId id="268" r:id="rId13"/>
    <p:sldId id="269" r:id="rId14"/>
    <p:sldId id="270" r:id="rId15"/>
    <p:sldId id="280" r:id="rId16"/>
    <p:sldId id="275" r:id="rId17"/>
    <p:sldId id="271" r:id="rId18"/>
    <p:sldId id="277" r:id="rId19"/>
    <p:sldId id="279" r:id="rId20"/>
    <p:sldId id="276" r:id="rId21"/>
    <p:sldId id="278" r:id="rId22"/>
    <p:sldId id="272" r:id="rId23"/>
    <p:sldId id="274" r:id="rId24"/>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59" autoAdjust="0"/>
    <p:restoredTop sz="94660"/>
  </p:normalViewPr>
  <p:slideViewPr>
    <p:cSldViewPr snapToGrid="0">
      <p:cViewPr varScale="1">
        <p:scale>
          <a:sx n="61" d="100"/>
          <a:sy n="61" d="100"/>
        </p:scale>
        <p:origin x="66" y="3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5E905BD7-564C-4E8C-B2FF-730D7641B5BD}" type="datetimeFigureOut">
              <a:rPr lang="en-GB" smtClean="0"/>
              <a:t>02/05/2019</a:t>
            </a:fld>
            <a:endParaRPr lang="en-GB"/>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3D7B7F1D-6C6C-4061-9004-4919D50E23A6}" type="slidenum">
              <a:rPr lang="en-GB" smtClean="0"/>
              <a:t>‹#›</a:t>
            </a:fld>
            <a:endParaRPr lang="en-GB"/>
          </a:p>
        </p:txBody>
      </p:sp>
    </p:spTree>
    <p:extLst>
      <p:ext uri="{BB962C8B-B14F-4D97-AF65-F5344CB8AC3E}">
        <p14:creationId xmlns:p14="http://schemas.microsoft.com/office/powerpoint/2010/main" val="238270760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32232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199626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33191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8831466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865797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7960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smtClean="0"/>
              <a:t>‹#›</a:t>
            </a:fld>
            <a:endParaRPr lang="en-US" dirty="0"/>
          </a:p>
        </p:txBody>
      </p:sp>
    </p:spTree>
    <p:extLst>
      <p:ext uri="{BB962C8B-B14F-4D97-AF65-F5344CB8AC3E}">
        <p14:creationId xmlns:p14="http://schemas.microsoft.com/office/powerpoint/2010/main" val="1383485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6899796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09884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842126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smtClean="0"/>
              <a:t>‹#›</a:t>
            </a:fld>
            <a:endParaRPr lang="en-US" dirty="0"/>
          </a:p>
        </p:txBody>
      </p:sp>
    </p:spTree>
    <p:extLst>
      <p:ext uri="{BB962C8B-B14F-4D97-AF65-F5344CB8AC3E}">
        <p14:creationId xmlns:p14="http://schemas.microsoft.com/office/powerpoint/2010/main" val="654722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5889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655398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89382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54C80-263E-416B-A8E0-580EDEADCBDC}" type="datetimeFigureOut">
              <a:rPr lang="en-US" smtClean="0"/>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smtClean="0"/>
              <a:t>‹#›</a:t>
            </a:fld>
            <a:endParaRPr lang="en-US" dirty="0"/>
          </a:p>
        </p:txBody>
      </p:sp>
    </p:spTree>
    <p:extLst>
      <p:ext uri="{BB962C8B-B14F-4D97-AF65-F5344CB8AC3E}">
        <p14:creationId xmlns:p14="http://schemas.microsoft.com/office/powerpoint/2010/main" val="2183350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5/2/2019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308051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alpha val="30000"/>
          </a:srgbClr>
        </a:solidFill>
        <a:effectLst/>
      </p:bgPr>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5/2/2019</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147647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 id="2147483722" r:id="rId13"/>
    <p:sldLayoutId id="2147483723" r:id="rId14"/>
    <p:sldLayoutId id="2147483724" r:id="rId15"/>
    <p:sldLayoutId id="2147483725"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letters-and-sounds.com/" TargetMode="External"/><Relationship Id="rId2" Type="http://schemas.openxmlformats.org/officeDocument/2006/relationships/hyperlink" Target="http://www.crickweb.co.uk/" TargetMode="External"/><Relationship Id="rId1" Type="http://schemas.openxmlformats.org/officeDocument/2006/relationships/slideLayout" Target="../slideLayouts/slideLayout2.xml"/><Relationship Id="rId5" Type="http://schemas.openxmlformats.org/officeDocument/2006/relationships/hyperlink" Target="http://www.phonicsplay.co.uk/" TargetMode="External"/><Relationship Id="rId4" Type="http://schemas.openxmlformats.org/officeDocument/2006/relationships/hyperlink" Target="http://www.topmarks.co.uk/"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1486" y="4089681"/>
            <a:ext cx="7766936" cy="765195"/>
          </a:xfrm>
        </p:spPr>
        <p:txBody>
          <a:bodyPr/>
          <a:lstStyle/>
          <a:p>
            <a:r>
              <a:rPr lang="en-GB" b="1" dirty="0" smtClean="0">
                <a:latin typeface="SassoonPrimaryInfant" pitchFamily="2" charset="0"/>
              </a:rPr>
              <a:t>EYFS Parent workshop: </a:t>
            </a:r>
            <a:r>
              <a:rPr lang="en-GB" dirty="0" smtClean="0">
                <a:latin typeface="SassoonPrimaryInfant" pitchFamily="2" charset="0"/>
              </a:rPr>
              <a:t>the end of reception and getting ready for Year 1.</a:t>
            </a:r>
            <a:endParaRPr lang="en-GB" dirty="0">
              <a:latin typeface="SassoonPrimaryInfant" pitchFamily="2" charset="0"/>
            </a:endParaRPr>
          </a:p>
        </p:txBody>
      </p:sp>
      <p:pic>
        <p:nvPicPr>
          <p:cNvPr id="8194" name="Picture 2" descr="Ivy Chimneys 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47782" y="2228130"/>
            <a:ext cx="2571859" cy="2626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626364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44" y="185979"/>
            <a:ext cx="8596668" cy="1069383"/>
          </a:xfrm>
        </p:spPr>
        <p:txBody>
          <a:bodyPr>
            <a:noAutofit/>
          </a:bodyPr>
          <a:lstStyle/>
          <a:p>
            <a:pPr algn="ctr"/>
            <a:r>
              <a:rPr lang="en-GB" sz="7200" b="1" dirty="0" smtClean="0">
                <a:latin typeface="SassoonPrimaryInfant" pitchFamily="2" charset="0"/>
              </a:rPr>
              <a:t>Shapes</a:t>
            </a:r>
            <a:endParaRPr lang="en-GB" sz="5400" dirty="0">
              <a:latin typeface="SassoonPrimaryInfant" pitchFamily="2" charset="0"/>
            </a:endParaRPr>
          </a:p>
        </p:txBody>
      </p:sp>
      <p:sp>
        <p:nvSpPr>
          <p:cNvPr id="4" name="TextBox 3"/>
          <p:cNvSpPr txBox="1"/>
          <p:nvPr/>
        </p:nvSpPr>
        <p:spPr>
          <a:xfrm>
            <a:off x="0" y="1766807"/>
            <a:ext cx="10662834" cy="3046988"/>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SassoonPrimaryInfant" pitchFamily="2" charset="0"/>
              </a:rPr>
              <a:t>Children should be able to recognise a square, circle, triangle and rectangle AND talk about how many sides and corners they have</a:t>
            </a:r>
          </a:p>
          <a:p>
            <a:pPr marL="342900" indent="-342900">
              <a:buFont typeface="Arial" panose="020B0604020202020204" pitchFamily="34" charset="0"/>
              <a:buChar char="•"/>
            </a:pPr>
            <a:endParaRPr lang="en-GB" sz="2400" dirty="0">
              <a:latin typeface="SassoonPrimaryInfant" pitchFamily="2" charset="0"/>
            </a:endParaRPr>
          </a:p>
          <a:p>
            <a:endParaRPr lang="en-GB" sz="2400" dirty="0" smtClean="0">
              <a:latin typeface="SassoonPrimaryInfant" pitchFamily="2" charset="0"/>
            </a:endParaRPr>
          </a:p>
          <a:p>
            <a:pPr marL="342900" indent="-342900">
              <a:buFont typeface="Arial" panose="020B0604020202020204" pitchFamily="34" charset="0"/>
              <a:buChar char="•"/>
            </a:pPr>
            <a:r>
              <a:rPr lang="en-GB" sz="2400" dirty="0" smtClean="0">
                <a:latin typeface="SassoonPrimaryInfant" pitchFamily="2" charset="0"/>
              </a:rPr>
              <a:t>Children should be able to recognise a cube, cuboid, sphere, cone, pyramid and cylinder and talk about how many faces they have  and describe them – are they pointy or flat?</a:t>
            </a:r>
          </a:p>
          <a:p>
            <a:pPr marL="342900" indent="-342900">
              <a:buFont typeface="Arial" panose="020B0604020202020204" pitchFamily="34" charset="0"/>
              <a:buChar char="•"/>
            </a:pPr>
            <a:endParaRPr lang="en-GB" sz="2400" dirty="0">
              <a:latin typeface="SassoonPrimaryInfant" pitchFamily="2" charset="0"/>
            </a:endParaRPr>
          </a:p>
        </p:txBody>
      </p:sp>
      <p:pic>
        <p:nvPicPr>
          <p:cNvPr id="2050" name="Picture 2" descr="Image result for square circle triangle rec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0699" y="4201289"/>
            <a:ext cx="3252509" cy="252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43649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1282" y="0"/>
            <a:ext cx="8596668" cy="1069383"/>
          </a:xfrm>
        </p:spPr>
        <p:txBody>
          <a:bodyPr>
            <a:noAutofit/>
          </a:bodyPr>
          <a:lstStyle/>
          <a:p>
            <a:pPr algn="ctr"/>
            <a:r>
              <a:rPr lang="en-GB" sz="4800" b="1" dirty="0" smtClean="0">
                <a:latin typeface="SassoonPrimaryInfant" pitchFamily="2" charset="0"/>
              </a:rPr>
              <a:t>How to support: </a:t>
            </a:r>
            <a:br>
              <a:rPr lang="en-GB" sz="4800" b="1" dirty="0" smtClean="0">
                <a:latin typeface="SassoonPrimaryInfant" pitchFamily="2" charset="0"/>
              </a:rPr>
            </a:br>
            <a:r>
              <a:rPr lang="en-GB" sz="4800" b="1" dirty="0" smtClean="0">
                <a:latin typeface="SassoonPrimaryInfant" pitchFamily="2" charset="0"/>
              </a:rPr>
              <a:t>Space, Shape and Measure</a:t>
            </a:r>
            <a:endParaRPr lang="en-GB" sz="4000" dirty="0">
              <a:latin typeface="SassoonPrimaryInfant" pitchFamily="2" charset="0"/>
            </a:endParaRPr>
          </a:p>
        </p:txBody>
      </p:sp>
      <p:sp>
        <p:nvSpPr>
          <p:cNvPr id="4" name="TextBox 3"/>
          <p:cNvSpPr txBox="1"/>
          <p:nvPr/>
        </p:nvSpPr>
        <p:spPr>
          <a:xfrm>
            <a:off x="0" y="1719511"/>
            <a:ext cx="10662834" cy="7109639"/>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SassoonPrimaryInfant" pitchFamily="2" charset="0"/>
              </a:rPr>
              <a:t>Talk about different 2D shapes you can see in the home/ town/ supermarket</a:t>
            </a:r>
          </a:p>
          <a:p>
            <a:pPr marL="342900" indent="-342900">
              <a:buFont typeface="Arial" panose="020B0604020202020204" pitchFamily="34" charset="0"/>
              <a:buChar char="•"/>
            </a:pPr>
            <a:r>
              <a:rPr lang="en-GB" sz="2400" dirty="0" smtClean="0">
                <a:latin typeface="SassoonPrimaryInfant" pitchFamily="2" charset="0"/>
              </a:rPr>
              <a:t>Talk about and hunt for different 3D shapes (your food cupboards are the best place to look!)</a:t>
            </a:r>
          </a:p>
          <a:p>
            <a:pPr marL="342900" indent="-342900">
              <a:buFont typeface="Arial" panose="020B0604020202020204" pitchFamily="34" charset="0"/>
              <a:buChar char="•"/>
            </a:pPr>
            <a:r>
              <a:rPr lang="en-GB" sz="2400" dirty="0" smtClean="0">
                <a:latin typeface="SassoonPrimaryInfant" pitchFamily="2" charset="0"/>
              </a:rPr>
              <a:t>Talk about weighing when cooking</a:t>
            </a:r>
          </a:p>
          <a:p>
            <a:pPr marL="342900" indent="-342900">
              <a:buFont typeface="Arial" panose="020B0604020202020204" pitchFamily="34" charset="0"/>
              <a:buChar char="•"/>
            </a:pPr>
            <a:r>
              <a:rPr lang="en-GB" sz="2400" dirty="0" smtClean="0">
                <a:latin typeface="SassoonPrimaryInfant" pitchFamily="2" charset="0"/>
              </a:rPr>
              <a:t>Encourage your child to find out how long things are by using different units to measure them – e.g. buttons, pasta shapes, teddies (this is how we teach measurement in the EYFS – rulers and measuring tapes are more of an exceeding extension and they need to be confident with different units first)</a:t>
            </a:r>
          </a:p>
          <a:p>
            <a:pPr marL="342900" indent="-342900">
              <a:buFont typeface="Arial" panose="020B0604020202020204" pitchFamily="34" charset="0"/>
              <a:buChar char="•"/>
            </a:pPr>
            <a:r>
              <a:rPr lang="en-GB" sz="2400" dirty="0" smtClean="0">
                <a:latin typeface="SassoonPrimaryInfant" pitchFamily="2" charset="0"/>
              </a:rPr>
              <a:t>Talk about how much money they have in their piggy banks and how much things cost and the concept of getting change when paying for items.</a:t>
            </a:r>
          </a:p>
          <a:p>
            <a:pPr marL="342900" indent="-342900">
              <a:buFont typeface="Arial" panose="020B0604020202020204" pitchFamily="34" charset="0"/>
              <a:buChar char="•"/>
            </a:pPr>
            <a:r>
              <a:rPr lang="en-GB" sz="2400" dirty="0" smtClean="0">
                <a:latin typeface="SassoonPrimaryInfant" pitchFamily="2" charset="0"/>
              </a:rPr>
              <a:t>Point out different patterns you see in the environment </a:t>
            </a:r>
          </a:p>
          <a:p>
            <a:pPr marL="342900" indent="-342900">
              <a:buFont typeface="Arial" panose="020B0604020202020204" pitchFamily="34" charset="0"/>
              <a:buChar char="•"/>
            </a:pPr>
            <a:r>
              <a:rPr lang="en-GB" sz="2400" dirty="0" smtClean="0">
                <a:latin typeface="SassoonPrimaryInfant" pitchFamily="2" charset="0"/>
              </a:rPr>
              <a:t>Talk about what the time is – o’clock then half past then quarter past/ to. </a:t>
            </a:r>
          </a:p>
          <a:p>
            <a:pPr marL="342900" indent="-342900">
              <a:buFont typeface="Arial" panose="020B0604020202020204" pitchFamily="34" charset="0"/>
              <a:buChar char="•"/>
            </a:pPr>
            <a:r>
              <a:rPr lang="en-GB" sz="2400" dirty="0" smtClean="0">
                <a:latin typeface="SassoonPrimaryInfant" pitchFamily="2" charset="0"/>
              </a:rPr>
              <a:t>Encourage your child to talk in positional language – not just to describe an object as being ‘over there’.</a:t>
            </a: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a:latin typeface="SassoonPrimaryInfant" pitchFamily="2" charset="0"/>
            </a:endParaRPr>
          </a:p>
        </p:txBody>
      </p:sp>
    </p:spTree>
    <p:extLst>
      <p:ext uri="{BB962C8B-B14F-4D97-AF65-F5344CB8AC3E}">
        <p14:creationId xmlns:p14="http://schemas.microsoft.com/office/powerpoint/2010/main" val="267885137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157656"/>
            <a:ext cx="9869213" cy="1387365"/>
          </a:xfrm>
        </p:spPr>
        <p:txBody>
          <a:bodyPr>
            <a:normAutofit/>
          </a:bodyPr>
          <a:lstStyle/>
          <a:p>
            <a:pPr algn="ctr"/>
            <a:r>
              <a:rPr lang="en-GB" sz="5400" b="1" dirty="0" smtClean="0">
                <a:latin typeface="SassoonPrimaryInfant" pitchFamily="2" charset="0"/>
              </a:rPr>
              <a:t>Reading: how to support</a:t>
            </a:r>
            <a:endParaRPr lang="en-GB" dirty="0">
              <a:latin typeface="SassoonPrimaryInfant" pitchFamily="2" charset="0"/>
            </a:endParaRPr>
          </a:p>
        </p:txBody>
      </p:sp>
      <p:sp>
        <p:nvSpPr>
          <p:cNvPr id="6" name="TextBox 5"/>
          <p:cNvSpPr txBox="1"/>
          <p:nvPr/>
        </p:nvSpPr>
        <p:spPr>
          <a:xfrm>
            <a:off x="110359" y="1182414"/>
            <a:ext cx="10231820" cy="5632311"/>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SassoonPrimaryInfant" pitchFamily="2" charset="0"/>
              </a:rPr>
              <a:t>Children need to understand what they’ve read – after each sentence, cover up the picture and ask your child what’s happened. </a:t>
            </a:r>
          </a:p>
          <a:p>
            <a:pPr marL="342900" indent="-342900">
              <a:buFont typeface="Arial" panose="020B0604020202020204" pitchFamily="34" charset="0"/>
              <a:buChar char="•"/>
            </a:pPr>
            <a:r>
              <a:rPr lang="en-GB" sz="2400" dirty="0" smtClean="0">
                <a:latin typeface="SassoonPrimaryInfant" pitchFamily="2" charset="0"/>
              </a:rPr>
              <a:t>Practise the word pot blends before you read the book – sometimes this is at the front of the book to help you</a:t>
            </a:r>
          </a:p>
          <a:p>
            <a:pPr marL="342900" indent="-342900">
              <a:buFont typeface="Arial" panose="020B0604020202020204" pitchFamily="34" charset="0"/>
              <a:buChar char="•"/>
            </a:pPr>
            <a:r>
              <a:rPr lang="en-GB" sz="2400" dirty="0" smtClean="0">
                <a:latin typeface="SassoonPrimaryInfant" pitchFamily="2" charset="0"/>
              </a:rPr>
              <a:t>If it’s a tricky word (one of the words in their pot), correct your child if they try to sound it out. </a:t>
            </a:r>
          </a:p>
          <a:p>
            <a:r>
              <a:rPr lang="en-GB" sz="2400" b="1" dirty="0" smtClean="0">
                <a:solidFill>
                  <a:srgbClr val="FF0000"/>
                </a:solidFill>
                <a:latin typeface="SassoonPrimaryInfant" pitchFamily="2" charset="0"/>
              </a:rPr>
              <a:t>Challenging</a:t>
            </a:r>
          </a:p>
          <a:p>
            <a:pPr marL="342900" indent="-342900">
              <a:buFont typeface="Arial" panose="020B0604020202020204" pitchFamily="34" charset="0"/>
              <a:buChar char="•"/>
            </a:pPr>
            <a:r>
              <a:rPr lang="en-GB" sz="2400" dirty="0" smtClean="0">
                <a:latin typeface="SassoonPrimaryInfant" pitchFamily="2" charset="0"/>
              </a:rPr>
              <a:t>If there’s speech or an ! or ? – encourage your child to read with expression (this may need to be modelled)</a:t>
            </a:r>
          </a:p>
          <a:p>
            <a:pPr marL="342900" indent="-342900">
              <a:buFont typeface="Arial" panose="020B0604020202020204" pitchFamily="34" charset="0"/>
              <a:buChar char="•"/>
            </a:pPr>
            <a:r>
              <a:rPr lang="en-GB" sz="2400" dirty="0" smtClean="0">
                <a:latin typeface="SassoonPrimaryInfant" pitchFamily="2" charset="0"/>
              </a:rPr>
              <a:t>Encourage your child to talk more in depth about the story and the characters and what they thought of the story</a:t>
            </a:r>
          </a:p>
          <a:p>
            <a:pPr marL="342900" indent="-342900">
              <a:buFont typeface="Arial" panose="020B0604020202020204" pitchFamily="34" charset="0"/>
              <a:buChar char="•"/>
            </a:pPr>
            <a:r>
              <a:rPr lang="en-GB" sz="2400" dirty="0" smtClean="0">
                <a:latin typeface="SassoonPrimaryInfant" pitchFamily="2" charset="0"/>
              </a:rPr>
              <a:t>Encourage your child to write a book review. </a:t>
            </a:r>
          </a:p>
          <a:p>
            <a:pPr marL="342900" indent="-342900">
              <a:buFont typeface="Arial" panose="020B0604020202020204" pitchFamily="34" charset="0"/>
              <a:buChar char="•"/>
            </a:pPr>
            <a:endParaRPr lang="en-GB" sz="2400" dirty="0">
              <a:latin typeface="SassoonPrimaryInfant" pitchFamily="2" charset="0"/>
            </a:endParaRPr>
          </a:p>
          <a:p>
            <a:pPr marL="342900" indent="-342900">
              <a:buFont typeface="Arial" panose="020B0604020202020204" pitchFamily="34" charset="0"/>
              <a:buChar char="•"/>
            </a:pPr>
            <a:r>
              <a:rPr lang="en-GB" sz="2400" i="1" dirty="0" smtClean="0">
                <a:latin typeface="SassoonPrimaryInfant" pitchFamily="2" charset="0"/>
              </a:rPr>
              <a:t>Remember: it doesn’t need to be the phonic books, you can also encourage your child to read words in picture books and books from the library.  </a:t>
            </a:r>
            <a:endParaRPr lang="en-GB" sz="2400" i="1" dirty="0">
              <a:latin typeface="SassoonPrimaryInfant" pitchFamily="2" charset="0"/>
            </a:endParaRPr>
          </a:p>
        </p:txBody>
      </p:sp>
    </p:spTree>
    <p:extLst>
      <p:ext uri="{BB962C8B-B14F-4D97-AF65-F5344CB8AC3E}">
        <p14:creationId xmlns:p14="http://schemas.microsoft.com/office/powerpoint/2010/main" val="24757259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9" y="157656"/>
            <a:ext cx="9869213" cy="1387365"/>
          </a:xfrm>
        </p:spPr>
        <p:txBody>
          <a:bodyPr>
            <a:normAutofit/>
          </a:bodyPr>
          <a:lstStyle/>
          <a:p>
            <a:pPr algn="ctr"/>
            <a:r>
              <a:rPr lang="en-GB" sz="5400" b="1" dirty="0" smtClean="0">
                <a:latin typeface="SassoonPrimaryInfant" pitchFamily="2" charset="0"/>
              </a:rPr>
              <a:t>Extending the word pot</a:t>
            </a:r>
            <a:endParaRPr lang="en-GB" dirty="0">
              <a:latin typeface="SassoonPrimaryInfant" pitchFamily="2" charset="0"/>
            </a:endParaRPr>
          </a:p>
        </p:txBody>
      </p:sp>
      <p:sp>
        <p:nvSpPr>
          <p:cNvPr id="6" name="TextBox 5"/>
          <p:cNvSpPr txBox="1"/>
          <p:nvPr/>
        </p:nvSpPr>
        <p:spPr>
          <a:xfrm>
            <a:off x="110359" y="1182414"/>
            <a:ext cx="10231820" cy="3785652"/>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SassoonPrimaryInfant" pitchFamily="2" charset="0"/>
              </a:rPr>
              <a:t>Use the tiles to build words</a:t>
            </a:r>
          </a:p>
          <a:p>
            <a:pPr marL="342900" indent="-342900">
              <a:buFont typeface="Arial" panose="020B0604020202020204" pitchFamily="34" charset="0"/>
              <a:buChar char="•"/>
            </a:pPr>
            <a:r>
              <a:rPr lang="en-GB" sz="2400" dirty="0" smtClean="0">
                <a:latin typeface="SassoonPrimaryInfant" pitchFamily="2" charset="0"/>
              </a:rPr>
              <a:t>Choose a digraph/ </a:t>
            </a:r>
            <a:r>
              <a:rPr lang="en-GB" sz="2400" dirty="0" err="1" smtClean="0">
                <a:latin typeface="SassoonPrimaryInfant" pitchFamily="2" charset="0"/>
              </a:rPr>
              <a:t>trigraph</a:t>
            </a:r>
            <a:r>
              <a:rPr lang="en-GB" sz="2400" dirty="0" smtClean="0">
                <a:latin typeface="SassoonPrimaryInfant" pitchFamily="2" charset="0"/>
              </a:rPr>
              <a:t> (e.g. ‘</a:t>
            </a:r>
            <a:r>
              <a:rPr lang="en-GB" sz="2400" dirty="0" err="1" smtClean="0">
                <a:latin typeface="SassoonPrimaryInfant" pitchFamily="2" charset="0"/>
              </a:rPr>
              <a:t>oo</a:t>
            </a:r>
            <a:r>
              <a:rPr lang="en-GB" sz="2400" dirty="0" smtClean="0">
                <a:latin typeface="SassoonPrimaryInfant" pitchFamily="2" charset="0"/>
              </a:rPr>
              <a:t>’ or ‘</a:t>
            </a:r>
            <a:r>
              <a:rPr lang="en-GB" sz="2400" dirty="0" err="1" smtClean="0">
                <a:latin typeface="SassoonPrimaryInfant" pitchFamily="2" charset="0"/>
              </a:rPr>
              <a:t>igh</a:t>
            </a:r>
            <a:r>
              <a:rPr lang="en-GB" sz="2400" dirty="0" smtClean="0">
                <a:latin typeface="SassoonPrimaryInfant" pitchFamily="2" charset="0"/>
              </a:rPr>
              <a:t>’) and ask your child to think of different words with that sound in.</a:t>
            </a:r>
          </a:p>
          <a:p>
            <a:pPr marL="342900" indent="-342900">
              <a:buFont typeface="Arial" panose="020B0604020202020204" pitchFamily="34" charset="0"/>
              <a:buChar char="•"/>
            </a:pPr>
            <a:r>
              <a:rPr lang="en-GB" sz="2400" dirty="0" smtClean="0">
                <a:latin typeface="SassoonPrimaryInfant" pitchFamily="2" charset="0"/>
              </a:rPr>
              <a:t>It’s not just about recognising the tricky words. Your child could…</a:t>
            </a:r>
          </a:p>
          <a:p>
            <a:pPr marL="1257300" lvl="2" indent="-342900">
              <a:buFont typeface="Arial" panose="020B0604020202020204" pitchFamily="34" charset="0"/>
              <a:buChar char="•"/>
            </a:pPr>
            <a:r>
              <a:rPr lang="en-GB" sz="2400" dirty="0" smtClean="0">
                <a:latin typeface="SassoonPrimaryInfant" pitchFamily="2" charset="0"/>
              </a:rPr>
              <a:t>Write them from memory</a:t>
            </a:r>
          </a:p>
          <a:p>
            <a:pPr marL="1257300" lvl="2" indent="-342900">
              <a:buFont typeface="Arial" panose="020B0604020202020204" pitchFamily="34" charset="0"/>
              <a:buChar char="•"/>
            </a:pPr>
            <a:r>
              <a:rPr lang="en-GB" sz="2400" dirty="0" smtClean="0">
                <a:latin typeface="SassoonPrimaryInfant" pitchFamily="2" charset="0"/>
              </a:rPr>
              <a:t>Pick one and write a sentence with it in – bonus points if they can write a sentence with more than one in!</a:t>
            </a:r>
          </a:p>
          <a:p>
            <a:pPr marL="342900" indent="-342900">
              <a:buFont typeface="Arial" panose="020B0604020202020204" pitchFamily="34" charset="0"/>
              <a:buChar char="•"/>
            </a:pPr>
            <a:r>
              <a:rPr lang="en-GB" sz="2400" dirty="0" smtClean="0">
                <a:latin typeface="SassoonPrimaryInfant" pitchFamily="2" charset="0"/>
              </a:rPr>
              <a:t>Encourage your child to look through their word pot independently and make up their own games. </a:t>
            </a:r>
          </a:p>
          <a:p>
            <a:pPr marL="1257300" lvl="2" indent="-342900">
              <a:buFont typeface="Arial" panose="020B0604020202020204" pitchFamily="34" charset="0"/>
              <a:buChar char="•"/>
            </a:pPr>
            <a:endParaRPr lang="en-GB" sz="2400" dirty="0">
              <a:latin typeface="SassoonPrimaryInfant" pitchFamily="2" charset="0"/>
            </a:endParaRPr>
          </a:p>
        </p:txBody>
      </p:sp>
      <p:pic>
        <p:nvPicPr>
          <p:cNvPr id="4098" name="Picture 2" descr="Image result for phase 3 bl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35842" y="4330338"/>
            <a:ext cx="3580853" cy="2527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28916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8" y="0"/>
            <a:ext cx="9869213" cy="1387365"/>
          </a:xfrm>
        </p:spPr>
        <p:txBody>
          <a:bodyPr>
            <a:normAutofit fontScale="90000"/>
          </a:bodyPr>
          <a:lstStyle/>
          <a:p>
            <a:pPr algn="ctr"/>
            <a:r>
              <a:rPr lang="en-GB" sz="5400" b="1" dirty="0" smtClean="0">
                <a:latin typeface="SassoonPrimaryInfant" pitchFamily="2" charset="0"/>
              </a:rPr>
              <a:t>How to support writing at home…</a:t>
            </a:r>
            <a:endParaRPr lang="en-GB" dirty="0">
              <a:latin typeface="SassoonPrimaryInfant" pitchFamily="2" charset="0"/>
            </a:endParaRPr>
          </a:p>
        </p:txBody>
      </p:sp>
      <p:sp>
        <p:nvSpPr>
          <p:cNvPr id="6" name="TextBox 5"/>
          <p:cNvSpPr txBox="1"/>
          <p:nvPr/>
        </p:nvSpPr>
        <p:spPr>
          <a:xfrm>
            <a:off x="110358" y="841451"/>
            <a:ext cx="10263351" cy="6863417"/>
          </a:xfrm>
          <a:prstGeom prst="rect">
            <a:avLst/>
          </a:prstGeom>
          <a:noFill/>
        </p:spPr>
        <p:txBody>
          <a:bodyPr wrap="square" rtlCol="0">
            <a:spAutoFit/>
          </a:bodyPr>
          <a:lstStyle/>
          <a:p>
            <a:pPr marL="342900" indent="-342900">
              <a:buFont typeface="Arial" panose="020B0604020202020204" pitchFamily="34" charset="0"/>
              <a:buChar char="•"/>
            </a:pPr>
            <a:r>
              <a:rPr lang="en-GB" sz="2800" b="1" dirty="0" smtClean="0">
                <a:latin typeface="SassoonPrimaryInfant" pitchFamily="2" charset="0"/>
              </a:rPr>
              <a:t>Letter formation </a:t>
            </a:r>
            <a:r>
              <a:rPr lang="en-GB" sz="2400" b="1" dirty="0" smtClean="0">
                <a:latin typeface="SassoonPrimaryInfant" pitchFamily="2" charset="0"/>
              </a:rPr>
              <a:t>is very important! </a:t>
            </a:r>
            <a:r>
              <a:rPr lang="en-GB" sz="2400" dirty="0" smtClean="0">
                <a:latin typeface="SassoonPrimaryInfant" pitchFamily="2" charset="0"/>
              </a:rPr>
              <a:t>You can correct your child appropriately if a letter is back to front – this can mark them down when their writing is assessed and moderated. </a:t>
            </a:r>
          </a:p>
          <a:p>
            <a:pPr marL="342900" indent="-342900">
              <a:buFont typeface="Arial" panose="020B0604020202020204" pitchFamily="34" charset="0"/>
              <a:buChar char="•"/>
            </a:pPr>
            <a:r>
              <a:rPr lang="en-GB" sz="2800" b="1" dirty="0" smtClean="0">
                <a:latin typeface="SassoonPrimaryInfant" pitchFamily="2" charset="0"/>
              </a:rPr>
              <a:t>Tricky words </a:t>
            </a:r>
            <a:r>
              <a:rPr lang="en-GB" sz="2400" dirty="0" smtClean="0">
                <a:latin typeface="SassoonPrimaryInfant" pitchFamily="2" charset="0"/>
              </a:rPr>
              <a:t>they know must be spelt correctly – you can correct them if they don’t spell them correctly at home (we have them out on display when the children are writing so that they can check them as they write)</a:t>
            </a:r>
          </a:p>
          <a:p>
            <a:pPr marL="342900" indent="-342900">
              <a:buFont typeface="Arial" panose="020B0604020202020204" pitchFamily="34" charset="0"/>
              <a:buChar char="•"/>
            </a:pPr>
            <a:r>
              <a:rPr lang="en-GB" sz="2400" b="1" dirty="0" smtClean="0">
                <a:latin typeface="SassoonPrimaryInfant" pitchFamily="2" charset="0"/>
              </a:rPr>
              <a:t>Finger spaces, full stops and capital letters at the beginning of a sentence</a:t>
            </a:r>
          </a:p>
          <a:p>
            <a:pPr marL="342900" indent="-342900">
              <a:buFont typeface="Arial" panose="020B0604020202020204" pitchFamily="34" charset="0"/>
              <a:buChar char="•"/>
            </a:pPr>
            <a:r>
              <a:rPr lang="en-GB" sz="2400" b="1" dirty="0" smtClean="0">
                <a:latin typeface="SassoonPrimaryInfant" pitchFamily="2" charset="0"/>
              </a:rPr>
              <a:t>Do not tell them how to write a word. </a:t>
            </a:r>
          </a:p>
          <a:p>
            <a:pPr marL="342900" indent="-342900">
              <a:buFont typeface="Arial" panose="020B0604020202020204" pitchFamily="34" charset="0"/>
              <a:buChar char="•"/>
            </a:pPr>
            <a:r>
              <a:rPr lang="en-GB" sz="2400" b="1" dirty="0" smtClean="0">
                <a:latin typeface="SassoonPrimaryInfant" pitchFamily="2" charset="0"/>
              </a:rPr>
              <a:t>Model writing in the home</a:t>
            </a:r>
          </a:p>
          <a:p>
            <a:pPr algn="ctr"/>
            <a:r>
              <a:rPr lang="en-GB" sz="2400" b="1" u="sng" dirty="0" smtClean="0">
                <a:latin typeface="SassoonPrimaryInfant" pitchFamily="2" charset="0"/>
              </a:rPr>
              <a:t>Writing for a purpose</a:t>
            </a:r>
          </a:p>
          <a:p>
            <a:r>
              <a:rPr lang="en-GB" sz="2400" dirty="0" smtClean="0">
                <a:latin typeface="SassoonPrimaryInfant" pitchFamily="2" charset="0"/>
              </a:rPr>
              <a:t>Shopping lists/ sign if they don’t want a model they’ve made to broken/ birthday cards/ letters to friends or family/ a note to a parent who’s coming home later from work/ diaries/ instructions on how to make something that they’ve made – crafty or construction/ have lots of themed notebooks and fun stationery – the list is endless!</a:t>
            </a:r>
          </a:p>
          <a:p>
            <a:pPr marL="342900" indent="-342900">
              <a:buFont typeface="Arial" panose="020B0604020202020204" pitchFamily="34" charset="0"/>
              <a:buChar char="•"/>
            </a:pPr>
            <a:endParaRPr lang="en-GB" sz="2400" dirty="0" smtClean="0">
              <a:latin typeface="SassoonPrimaryInfant" pitchFamily="2" charset="0"/>
            </a:endParaRPr>
          </a:p>
          <a:p>
            <a:pPr marL="1257300" lvl="2" indent="-342900">
              <a:buFont typeface="Arial" panose="020B0604020202020204" pitchFamily="34" charset="0"/>
              <a:buChar char="•"/>
            </a:pPr>
            <a:endParaRPr lang="en-GB" sz="2400" dirty="0">
              <a:latin typeface="SassoonPrimaryInfant" pitchFamily="2" charset="0"/>
            </a:endParaRPr>
          </a:p>
        </p:txBody>
      </p:sp>
    </p:spTree>
    <p:extLst>
      <p:ext uri="{BB962C8B-B14F-4D97-AF65-F5344CB8AC3E}">
        <p14:creationId xmlns:p14="http://schemas.microsoft.com/office/powerpoint/2010/main" val="156171011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358" y="0"/>
            <a:ext cx="9869213" cy="1387365"/>
          </a:xfrm>
        </p:spPr>
        <p:txBody>
          <a:bodyPr>
            <a:normAutofit/>
          </a:bodyPr>
          <a:lstStyle/>
          <a:p>
            <a:pPr algn="ctr"/>
            <a:r>
              <a:rPr lang="en-GB" sz="5400" b="1" dirty="0" smtClean="0">
                <a:latin typeface="SassoonPrimaryInfant" pitchFamily="2" charset="0"/>
              </a:rPr>
              <a:t>Extending their writing</a:t>
            </a:r>
            <a:endParaRPr lang="en-GB" dirty="0">
              <a:latin typeface="SassoonPrimaryInfant" pitchFamily="2" charset="0"/>
            </a:endParaRPr>
          </a:p>
        </p:txBody>
      </p:sp>
      <p:sp>
        <p:nvSpPr>
          <p:cNvPr id="6" name="TextBox 5"/>
          <p:cNvSpPr txBox="1"/>
          <p:nvPr/>
        </p:nvSpPr>
        <p:spPr>
          <a:xfrm>
            <a:off x="110358" y="841451"/>
            <a:ext cx="10263351" cy="6617196"/>
          </a:xfrm>
          <a:prstGeom prst="rect">
            <a:avLst/>
          </a:prstGeom>
          <a:noFill/>
        </p:spPr>
        <p:txBody>
          <a:bodyPr wrap="square" rtlCol="0">
            <a:spAutoFit/>
          </a:bodyPr>
          <a:lstStyle/>
          <a:p>
            <a:pPr marL="342900" indent="-342900">
              <a:buFont typeface="Arial" panose="020B0604020202020204" pitchFamily="34" charset="0"/>
              <a:buChar char="•"/>
            </a:pPr>
            <a:r>
              <a:rPr lang="en-GB" sz="4000" dirty="0" smtClean="0">
                <a:latin typeface="SassoonPrimaryInfant" pitchFamily="2" charset="0"/>
              </a:rPr>
              <a:t>Stretch sentences using and, because, next, so, but</a:t>
            </a:r>
          </a:p>
          <a:p>
            <a:pPr marL="342900" indent="-342900">
              <a:buFont typeface="Arial" panose="020B0604020202020204" pitchFamily="34" charset="0"/>
              <a:buChar char="•"/>
            </a:pPr>
            <a:r>
              <a:rPr lang="en-GB" sz="4000" dirty="0" smtClean="0">
                <a:latin typeface="SassoonPrimaryInfant" pitchFamily="2" charset="0"/>
              </a:rPr>
              <a:t>Use exclamation or question marks</a:t>
            </a:r>
          </a:p>
          <a:p>
            <a:pPr marL="342900" indent="-342900">
              <a:buFont typeface="Arial" panose="020B0604020202020204" pitchFamily="34" charset="0"/>
              <a:buChar char="•"/>
            </a:pPr>
            <a:r>
              <a:rPr lang="en-GB" sz="4000" dirty="0" smtClean="0">
                <a:latin typeface="SassoonPrimaryInfant" pitchFamily="2" charset="0"/>
              </a:rPr>
              <a:t>Add extra detail and adjectives ‘the green slimy frog jumped’</a:t>
            </a:r>
          </a:p>
          <a:p>
            <a:pPr marL="342900" indent="-342900">
              <a:buFont typeface="Arial" panose="020B0604020202020204" pitchFamily="34" charset="0"/>
              <a:buChar char="•"/>
            </a:pPr>
            <a:r>
              <a:rPr lang="en-GB" sz="4000" dirty="0" smtClean="0">
                <a:latin typeface="SassoonPrimaryInfant" pitchFamily="2" charset="0"/>
              </a:rPr>
              <a:t>Rewrite and adapt stories they know – e.g. the three little wolves</a:t>
            </a:r>
          </a:p>
          <a:p>
            <a:pPr marL="342900" indent="-342900">
              <a:buFont typeface="Arial" panose="020B0604020202020204" pitchFamily="34" charset="0"/>
              <a:buChar char="•"/>
            </a:pPr>
            <a:r>
              <a:rPr lang="en-GB" sz="4000" dirty="0" smtClean="0">
                <a:latin typeface="SassoonPrimaryInfant" pitchFamily="2" charset="0"/>
              </a:rPr>
              <a:t>Use lots of tricky words!</a:t>
            </a:r>
          </a:p>
          <a:p>
            <a:pPr marL="342900" indent="-342900">
              <a:buFont typeface="Arial" panose="020B0604020202020204" pitchFamily="34" charset="0"/>
              <a:buChar char="•"/>
            </a:pPr>
            <a:r>
              <a:rPr lang="en-GB" sz="4000" dirty="0" smtClean="0">
                <a:latin typeface="SassoonPrimaryInfant" pitchFamily="2" charset="0"/>
              </a:rPr>
              <a:t>Use speech marks </a:t>
            </a:r>
          </a:p>
          <a:p>
            <a:endParaRPr lang="en-GB" sz="3600" dirty="0" smtClean="0">
              <a:latin typeface="SassoonPrimaryInfant" pitchFamily="2" charset="0"/>
            </a:endParaRPr>
          </a:p>
          <a:p>
            <a:pPr marL="1257300" lvl="2" indent="-342900">
              <a:buFont typeface="Arial" panose="020B0604020202020204" pitchFamily="34" charset="0"/>
              <a:buChar char="•"/>
            </a:pPr>
            <a:endParaRPr lang="en-GB" sz="2400" dirty="0">
              <a:latin typeface="SassoonPrimaryInfant" pitchFamily="2" charset="0"/>
            </a:endParaRPr>
          </a:p>
        </p:txBody>
      </p:sp>
    </p:spTree>
    <p:extLst>
      <p:ext uri="{BB962C8B-B14F-4D97-AF65-F5344CB8AC3E}">
        <p14:creationId xmlns:p14="http://schemas.microsoft.com/office/powerpoint/2010/main" val="27638096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4854986" cy="6858000"/>
          </a:xfrm>
          <a:prstGeom prst="rect">
            <a:avLst/>
          </a:prstGeom>
        </p:spPr>
      </p:pic>
      <p:pic>
        <p:nvPicPr>
          <p:cNvPr id="5" name="Picture 4"/>
          <p:cNvPicPr>
            <a:picLocks noChangeAspect="1"/>
          </p:cNvPicPr>
          <p:nvPr/>
        </p:nvPicPr>
        <p:blipFill>
          <a:blip r:embed="rId3"/>
          <a:stretch>
            <a:fillRect/>
          </a:stretch>
        </p:blipFill>
        <p:spPr>
          <a:xfrm>
            <a:off x="5649261" y="129740"/>
            <a:ext cx="5994510" cy="6598519"/>
          </a:xfrm>
          <a:prstGeom prst="rect">
            <a:avLst/>
          </a:prstGeom>
        </p:spPr>
      </p:pic>
    </p:spTree>
    <p:extLst>
      <p:ext uri="{BB962C8B-B14F-4D97-AF65-F5344CB8AC3E}">
        <p14:creationId xmlns:p14="http://schemas.microsoft.com/office/powerpoint/2010/main" val="8659906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may contain: tex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4761" y="589691"/>
            <a:ext cx="3974991" cy="5299989"/>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No photo description availab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2961" y="1193479"/>
            <a:ext cx="7469039" cy="40924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309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No phot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5120"/>
          <a:stretch/>
        </p:blipFill>
        <p:spPr bwMode="auto">
          <a:xfrm>
            <a:off x="3216165" y="173421"/>
            <a:ext cx="4966138" cy="6409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9793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Image may contain: text"/>
          <p:cNvPicPr>
            <a:picLocks noChangeAspect="1" noChangeArrowheads="1"/>
          </p:cNvPicPr>
          <p:nvPr/>
        </p:nvPicPr>
        <p:blipFill rotWithShape="1">
          <a:blip r:embed="rId2">
            <a:extLst>
              <a:ext uri="{28A0092B-C50C-407E-A947-70E740481C1C}">
                <a14:useLocalDpi xmlns:a14="http://schemas.microsoft.com/office/drawing/2010/main" val="0"/>
              </a:ext>
            </a:extLst>
          </a:blip>
          <a:srcRect l="2757" t="3699" r="734" b="-490"/>
          <a:stretch/>
        </p:blipFill>
        <p:spPr bwMode="auto">
          <a:xfrm>
            <a:off x="833492" y="236481"/>
            <a:ext cx="8278977" cy="6227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059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5803" y="0"/>
            <a:ext cx="10578662" cy="1930400"/>
          </a:xfrm>
        </p:spPr>
        <p:txBody>
          <a:bodyPr>
            <a:noAutofit/>
          </a:bodyPr>
          <a:lstStyle/>
          <a:p>
            <a:r>
              <a:rPr lang="en-GB" sz="6000" b="1" dirty="0" smtClean="0">
                <a:latin typeface="SassoonPrimaryInfant" pitchFamily="2" charset="0"/>
              </a:rPr>
              <a:t>The purpose of this workshop…</a:t>
            </a:r>
            <a:endParaRPr lang="en-GB" sz="6000" b="1" dirty="0">
              <a:latin typeface="SassoonPrimaryInfant" pitchFamily="2" charset="0"/>
            </a:endParaRPr>
          </a:p>
        </p:txBody>
      </p:sp>
      <p:sp>
        <p:nvSpPr>
          <p:cNvPr id="3" name="Content Placeholder 2"/>
          <p:cNvSpPr>
            <a:spLocks noGrp="1"/>
          </p:cNvSpPr>
          <p:nvPr>
            <p:ph idx="1"/>
          </p:nvPr>
        </p:nvSpPr>
        <p:spPr>
          <a:xfrm>
            <a:off x="645803" y="2097348"/>
            <a:ext cx="8596668" cy="4243559"/>
          </a:xfrm>
        </p:spPr>
        <p:txBody>
          <a:bodyPr>
            <a:normAutofit/>
          </a:bodyPr>
          <a:lstStyle/>
          <a:p>
            <a:r>
              <a:rPr lang="en-GB" sz="3200" dirty="0" smtClean="0">
                <a:latin typeface="SassoonPrimaryInfant" pitchFamily="2" charset="0"/>
              </a:rPr>
              <a:t>Requests from parents – feedback from last year’s parent questionnaires</a:t>
            </a:r>
          </a:p>
          <a:p>
            <a:r>
              <a:rPr lang="en-GB" sz="3200" dirty="0" smtClean="0">
                <a:latin typeface="SassoonPrimaryInfant" pitchFamily="2" charset="0"/>
              </a:rPr>
              <a:t>Pre-teach session</a:t>
            </a:r>
          </a:p>
          <a:p>
            <a:r>
              <a:rPr lang="en-GB" sz="3200" dirty="0" smtClean="0">
                <a:latin typeface="SassoonPrimaryInfant" pitchFamily="2" charset="0"/>
              </a:rPr>
              <a:t>End of year expectations for reception children </a:t>
            </a:r>
          </a:p>
          <a:p>
            <a:r>
              <a:rPr lang="en-GB" sz="3200" dirty="0" smtClean="0">
                <a:latin typeface="SassoonPrimaryInfant" pitchFamily="2" charset="0"/>
              </a:rPr>
              <a:t>How to best support your child</a:t>
            </a:r>
          </a:p>
        </p:txBody>
      </p:sp>
    </p:spTree>
    <p:extLst>
      <p:ext uri="{BB962C8B-B14F-4D97-AF65-F5344CB8AC3E}">
        <p14:creationId xmlns:p14="http://schemas.microsoft.com/office/powerpoint/2010/main" val="32726293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No phot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l="2203" t="3647" r="3649" b="4256"/>
          <a:stretch/>
        </p:blipFill>
        <p:spPr bwMode="auto">
          <a:xfrm>
            <a:off x="583324" y="1545020"/>
            <a:ext cx="10200290" cy="37521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561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No photo description available."/>
          <p:cNvPicPr>
            <a:picLocks noChangeAspect="1" noChangeArrowheads="1"/>
          </p:cNvPicPr>
          <p:nvPr/>
        </p:nvPicPr>
        <p:blipFill rotWithShape="1">
          <a:blip r:embed="rId2">
            <a:extLst>
              <a:ext uri="{28A0092B-C50C-407E-A947-70E740481C1C}">
                <a14:useLocalDpi xmlns:a14="http://schemas.microsoft.com/office/drawing/2010/main" val="0"/>
              </a:ext>
            </a:extLst>
          </a:blip>
          <a:srcRect r="1746"/>
          <a:stretch/>
        </p:blipFill>
        <p:spPr bwMode="auto">
          <a:xfrm>
            <a:off x="1984374" y="441584"/>
            <a:ext cx="7096564" cy="58232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5237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0869"/>
            <a:ext cx="8596668" cy="1320800"/>
          </a:xfrm>
        </p:spPr>
        <p:txBody>
          <a:bodyPr>
            <a:normAutofit/>
          </a:bodyPr>
          <a:lstStyle/>
          <a:p>
            <a:pPr algn="ctr"/>
            <a:r>
              <a:rPr lang="en-GB" sz="6000" b="1" dirty="0" smtClean="0">
                <a:latin typeface="SassoonPrimaryInfant" pitchFamily="2" charset="0"/>
              </a:rPr>
              <a:t>Spellings</a:t>
            </a:r>
            <a:endParaRPr lang="en-GB" sz="6000" b="1" dirty="0">
              <a:latin typeface="SassoonPrimaryInfant" pitchFamily="2" charset="0"/>
            </a:endParaRPr>
          </a:p>
        </p:txBody>
      </p:sp>
      <p:sp>
        <p:nvSpPr>
          <p:cNvPr id="4" name="TextBox 3"/>
          <p:cNvSpPr txBox="1"/>
          <p:nvPr/>
        </p:nvSpPr>
        <p:spPr>
          <a:xfrm>
            <a:off x="204952" y="1213945"/>
            <a:ext cx="9427779"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latin typeface="SassoonPrimaryInfant" pitchFamily="2" charset="0"/>
              </a:rPr>
              <a:t>Good practice for Year 1.</a:t>
            </a:r>
          </a:p>
          <a:p>
            <a:pPr marL="342900" indent="-342900">
              <a:buFont typeface="Arial" panose="020B0604020202020204" pitchFamily="34" charset="0"/>
              <a:buChar char="•"/>
            </a:pPr>
            <a:r>
              <a:rPr lang="en-GB" sz="2400" dirty="0" smtClean="0">
                <a:latin typeface="SassoonPrimaryInfant" pitchFamily="2" charset="0"/>
              </a:rPr>
              <a:t>Please don’t worry about the scores – spellings are practice for Year 1 and they’re not something we want the children to become overly concerned about. </a:t>
            </a:r>
          </a:p>
          <a:p>
            <a:pPr marL="342900" indent="-342900">
              <a:buFont typeface="Arial" panose="020B0604020202020204" pitchFamily="34" charset="0"/>
              <a:buChar char="•"/>
            </a:pPr>
            <a:r>
              <a:rPr lang="en-GB" sz="2400" dirty="0" smtClean="0">
                <a:latin typeface="SassoonPrimaryInfant" pitchFamily="2" charset="0"/>
              </a:rPr>
              <a:t>Short practise sessions throughout the week </a:t>
            </a:r>
          </a:p>
          <a:p>
            <a:pPr marL="342900" indent="-342900">
              <a:buFont typeface="Arial" panose="020B0604020202020204" pitchFamily="34" charset="0"/>
              <a:buChar char="•"/>
            </a:pPr>
            <a:r>
              <a:rPr lang="en-GB" sz="2400" dirty="0" smtClean="0">
                <a:latin typeface="SassoonPrimaryInfant" pitchFamily="2" charset="0"/>
              </a:rPr>
              <a:t>Look – cover – write – check</a:t>
            </a:r>
          </a:p>
          <a:p>
            <a:pPr marL="342900" indent="-342900">
              <a:buFont typeface="Arial" panose="020B0604020202020204" pitchFamily="34" charset="0"/>
              <a:buChar char="•"/>
            </a:pPr>
            <a:r>
              <a:rPr lang="en-GB" sz="2400" b="1" dirty="0" smtClean="0">
                <a:solidFill>
                  <a:srgbClr val="FF0000"/>
                </a:solidFill>
                <a:latin typeface="SassoonPrimaryInfant" pitchFamily="2" charset="0"/>
              </a:rPr>
              <a:t>Extend</a:t>
            </a:r>
            <a:r>
              <a:rPr lang="en-GB" sz="2400" dirty="0" smtClean="0">
                <a:latin typeface="SassoonPrimaryInfant" pitchFamily="2" charset="0"/>
              </a:rPr>
              <a:t>: can they write a sentence with that word in?</a:t>
            </a:r>
          </a:p>
          <a:p>
            <a:pPr marL="342900" indent="-342900">
              <a:buFont typeface="Arial" panose="020B0604020202020204" pitchFamily="34" charset="0"/>
              <a:buChar char="•"/>
            </a:pPr>
            <a:r>
              <a:rPr lang="en-GB" sz="2400" dirty="0" smtClean="0">
                <a:latin typeface="SassoonPrimaryInfant" pitchFamily="2" charset="0"/>
              </a:rPr>
              <a:t>Please return the spelling book each Friday in your child’s book bag </a:t>
            </a: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p:txBody>
      </p:sp>
      <p:pic>
        <p:nvPicPr>
          <p:cNvPr id="2050" name="Picture 2" descr="No photo description avail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023" y="4208134"/>
            <a:ext cx="3999797" cy="26498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2431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120869"/>
            <a:ext cx="8596668" cy="1320800"/>
          </a:xfrm>
        </p:spPr>
        <p:txBody>
          <a:bodyPr>
            <a:normAutofit fontScale="90000"/>
          </a:bodyPr>
          <a:lstStyle/>
          <a:p>
            <a:pPr algn="ctr"/>
            <a:r>
              <a:rPr lang="en-GB" sz="6000" b="1" dirty="0" smtClean="0">
                <a:latin typeface="SassoonPrimaryInfant" pitchFamily="2" charset="0"/>
              </a:rPr>
              <a:t>Useful apps and websites</a:t>
            </a:r>
            <a:endParaRPr lang="en-GB" sz="6000" b="1" dirty="0">
              <a:latin typeface="SassoonPrimaryInfant" pitchFamily="2" charset="0"/>
            </a:endParaRPr>
          </a:p>
        </p:txBody>
      </p:sp>
      <p:sp>
        <p:nvSpPr>
          <p:cNvPr id="3" name="TextBox 2"/>
          <p:cNvSpPr txBox="1"/>
          <p:nvPr/>
        </p:nvSpPr>
        <p:spPr>
          <a:xfrm>
            <a:off x="141890" y="1072055"/>
            <a:ext cx="11161986" cy="6524863"/>
          </a:xfrm>
          <a:prstGeom prst="rect">
            <a:avLst/>
          </a:prstGeom>
          <a:noFill/>
        </p:spPr>
        <p:txBody>
          <a:bodyPr wrap="square" rtlCol="0">
            <a:spAutoFit/>
          </a:bodyPr>
          <a:lstStyle/>
          <a:p>
            <a:pPr marL="457200" indent="-457200">
              <a:buFont typeface="Arial" panose="020B0604020202020204" pitchFamily="34" charset="0"/>
              <a:buChar char="•"/>
            </a:pPr>
            <a:r>
              <a:rPr lang="en-GB" sz="2400" u="sng" dirty="0">
                <a:latin typeface="SassoonPrimaryInfant" pitchFamily="2" charset="0"/>
                <a:hlinkClick r:id="rId2"/>
              </a:rPr>
              <a:t>www.crickweb.co.uk</a:t>
            </a:r>
            <a:r>
              <a:rPr lang="en-GB" sz="2400" dirty="0">
                <a:latin typeface="SassoonPrimaryInfant" pitchFamily="2" charset="0"/>
              </a:rPr>
              <a:t> </a:t>
            </a:r>
            <a:endParaRPr lang="en-GB" sz="2400" dirty="0" smtClean="0">
              <a:latin typeface="SassoonPrimaryInfant" pitchFamily="2" charset="0"/>
            </a:endParaRPr>
          </a:p>
          <a:p>
            <a:pPr marL="457200" indent="-457200">
              <a:buFont typeface="Arial" panose="020B0604020202020204" pitchFamily="34" charset="0"/>
              <a:buChar char="•"/>
            </a:pPr>
            <a:r>
              <a:rPr lang="en-GB" sz="2400" dirty="0" smtClean="0">
                <a:latin typeface="SassoonPrimaryInfant" pitchFamily="2" charset="0"/>
              </a:rPr>
              <a:t>YouTube – Mr Thorne does Phonics</a:t>
            </a:r>
            <a:endParaRPr lang="en-GB" sz="2400" dirty="0">
              <a:latin typeface="SassoonPrimaryInfant" pitchFamily="2" charset="0"/>
            </a:endParaRPr>
          </a:p>
          <a:p>
            <a:pPr marL="457200" indent="-457200">
              <a:buFont typeface="Arial" panose="020B0604020202020204" pitchFamily="34" charset="0"/>
              <a:buChar char="•"/>
            </a:pPr>
            <a:r>
              <a:rPr lang="en-GB" sz="2400" u="sng" dirty="0">
                <a:latin typeface="SassoonPrimaryInfant" pitchFamily="2" charset="0"/>
                <a:hlinkClick r:id="rId3"/>
              </a:rPr>
              <a:t>www.letters-and-sounds.com</a:t>
            </a:r>
            <a:endParaRPr lang="en-GB" sz="2400" dirty="0">
              <a:latin typeface="SassoonPrimaryInfant" pitchFamily="2" charset="0"/>
            </a:endParaRPr>
          </a:p>
          <a:p>
            <a:pPr marL="457200" indent="-457200">
              <a:buFont typeface="Arial" panose="020B0604020202020204" pitchFamily="34" charset="0"/>
              <a:buChar char="•"/>
            </a:pPr>
            <a:r>
              <a:rPr lang="en-GB" sz="2400" dirty="0" smtClean="0">
                <a:latin typeface="SassoonPrimaryInfant" pitchFamily="2" charset="0"/>
              </a:rPr>
              <a:t>Twinkl phonics app</a:t>
            </a:r>
          </a:p>
          <a:p>
            <a:pPr marL="457200" indent="-457200">
              <a:buFont typeface="Arial" panose="020B0604020202020204" pitchFamily="34" charset="0"/>
              <a:buChar char="•"/>
            </a:pPr>
            <a:r>
              <a:rPr lang="en-GB" sz="2400" dirty="0" smtClean="0">
                <a:latin typeface="SassoonPrimaryInfant" pitchFamily="2" charset="0"/>
              </a:rPr>
              <a:t>Hairy Letters app </a:t>
            </a:r>
          </a:p>
          <a:p>
            <a:pPr marL="457200" indent="-457200">
              <a:buFont typeface="Arial" panose="020B0604020202020204" pitchFamily="34" charset="0"/>
              <a:buChar char="•"/>
            </a:pPr>
            <a:r>
              <a:rPr lang="en-GB" sz="2400" dirty="0" smtClean="0">
                <a:latin typeface="SassoonPrimaryInfant" pitchFamily="2" charset="0"/>
              </a:rPr>
              <a:t>Mr Thorne does Phonics app</a:t>
            </a:r>
          </a:p>
          <a:p>
            <a:pPr marL="457200" indent="-457200">
              <a:buFont typeface="Arial" panose="020B0604020202020204" pitchFamily="34" charset="0"/>
              <a:buChar char="•"/>
            </a:pPr>
            <a:r>
              <a:rPr lang="en-GB" sz="2400" dirty="0" smtClean="0">
                <a:latin typeface="SassoonPrimaryInfant" pitchFamily="2" charset="0"/>
              </a:rPr>
              <a:t>Bee-Bot app (great for ICT and maths language)</a:t>
            </a:r>
          </a:p>
          <a:p>
            <a:pPr marL="457200" indent="-457200">
              <a:buFont typeface="Arial" panose="020B0604020202020204" pitchFamily="34" charset="0"/>
              <a:buChar char="•"/>
            </a:pPr>
            <a:r>
              <a:rPr lang="en-GB" sz="2400" dirty="0" smtClean="0">
                <a:latin typeface="SassoonPrimaryInfant" pitchFamily="2" charset="0"/>
              </a:rPr>
              <a:t>Forest Phonics app</a:t>
            </a:r>
          </a:p>
          <a:p>
            <a:pPr marL="457200" indent="-457200">
              <a:buFont typeface="Arial" panose="020B0604020202020204" pitchFamily="34" charset="0"/>
              <a:buChar char="•"/>
            </a:pPr>
            <a:r>
              <a:rPr lang="en-GB" sz="2400" dirty="0" smtClean="0">
                <a:latin typeface="SassoonPrimaryInfant" pitchFamily="2" charset="0"/>
                <a:hlinkClick r:id="rId4"/>
              </a:rPr>
              <a:t>www.topmarks.co.uk</a:t>
            </a:r>
            <a:endParaRPr lang="en-GB" sz="2400" dirty="0" smtClean="0">
              <a:latin typeface="SassoonPrimaryInfant" pitchFamily="2" charset="0"/>
            </a:endParaRPr>
          </a:p>
          <a:p>
            <a:pPr marL="457200" indent="-457200">
              <a:buFont typeface="Arial" panose="020B0604020202020204" pitchFamily="34" charset="0"/>
              <a:buChar char="•"/>
            </a:pPr>
            <a:r>
              <a:rPr lang="en-GB" sz="2400" dirty="0" smtClean="0">
                <a:latin typeface="SassoonPrimaryInfant" pitchFamily="2" charset="0"/>
                <a:hlinkClick r:id="rId5"/>
              </a:rPr>
              <a:t>www.phonicsplay.co.uk</a:t>
            </a:r>
            <a:r>
              <a:rPr lang="en-GB" sz="2400" dirty="0" smtClean="0">
                <a:latin typeface="SassoonPrimaryInfant" pitchFamily="2" charset="0"/>
              </a:rPr>
              <a:t> </a:t>
            </a:r>
          </a:p>
          <a:p>
            <a:pPr marL="457200" indent="-457200">
              <a:buFont typeface="Arial" panose="020B0604020202020204" pitchFamily="34" charset="0"/>
              <a:buChar char="•"/>
            </a:pPr>
            <a:r>
              <a:rPr lang="en-GB" sz="2400" dirty="0" smtClean="0">
                <a:latin typeface="SassoonPrimaryInfant" pitchFamily="2" charset="0"/>
              </a:rPr>
              <a:t>Teach your Monster to Read</a:t>
            </a:r>
          </a:p>
          <a:p>
            <a:pPr marL="457200" indent="-457200">
              <a:buFont typeface="Arial" panose="020B0604020202020204" pitchFamily="34" charset="0"/>
              <a:buChar char="•"/>
            </a:pPr>
            <a:r>
              <a:rPr lang="en-GB" sz="2400" dirty="0" smtClean="0">
                <a:latin typeface="SassoonPrimaryInfant" pitchFamily="2" charset="0"/>
              </a:rPr>
              <a:t>Sounds write app</a:t>
            </a:r>
          </a:p>
          <a:p>
            <a:pPr marL="457200" indent="-457200">
              <a:buFont typeface="Arial" panose="020B0604020202020204" pitchFamily="34" charset="0"/>
              <a:buChar char="•"/>
            </a:pPr>
            <a:r>
              <a:rPr lang="en-GB" sz="2400" dirty="0" err="1" smtClean="0">
                <a:latin typeface="SassoonPrimaryInfant" pitchFamily="2" charset="0"/>
              </a:rPr>
              <a:t>Numberblocks</a:t>
            </a:r>
            <a:r>
              <a:rPr lang="en-GB" sz="2400" dirty="0" smtClean="0">
                <a:latin typeface="SassoonPrimaryInfant" pitchFamily="2" charset="0"/>
              </a:rPr>
              <a:t> app</a:t>
            </a:r>
          </a:p>
          <a:p>
            <a:pPr marL="457200" indent="-457200">
              <a:buFont typeface="Arial" panose="020B0604020202020204" pitchFamily="34" charset="0"/>
              <a:buChar char="•"/>
            </a:pPr>
            <a:r>
              <a:rPr lang="en-GB" sz="2400" dirty="0" smtClean="0">
                <a:latin typeface="SassoonPrimaryInfant" pitchFamily="2" charset="0"/>
              </a:rPr>
              <a:t>Bug Club!</a:t>
            </a:r>
          </a:p>
          <a:p>
            <a:pPr marL="457200" indent="-457200">
              <a:buFont typeface="Arial" panose="020B0604020202020204" pitchFamily="34" charset="0"/>
              <a:buChar char="•"/>
            </a:pPr>
            <a:endParaRPr lang="en-GB" sz="3200" dirty="0" smtClean="0">
              <a:latin typeface="SassoonPrimaryInfant" pitchFamily="2" charset="0"/>
            </a:endParaRPr>
          </a:p>
          <a:p>
            <a:pPr marL="457200" indent="-457200">
              <a:buFont typeface="Arial" panose="020B0604020202020204" pitchFamily="34" charset="0"/>
              <a:buChar char="•"/>
            </a:pPr>
            <a:endParaRPr lang="en-GB" sz="3200" dirty="0" smtClean="0">
              <a:latin typeface="SassoonPrimaryInfant" pitchFamily="2" charset="0"/>
            </a:endParaRPr>
          </a:p>
          <a:p>
            <a:endParaRPr lang="en-GB" dirty="0"/>
          </a:p>
        </p:txBody>
      </p:sp>
    </p:spTree>
    <p:extLst>
      <p:ext uri="{BB962C8B-B14F-4D97-AF65-F5344CB8AC3E}">
        <p14:creationId xmlns:p14="http://schemas.microsoft.com/office/powerpoint/2010/main" val="9189683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3348" y="66119"/>
            <a:ext cx="8596668" cy="1320800"/>
          </a:xfrm>
        </p:spPr>
        <p:txBody>
          <a:bodyPr>
            <a:normAutofit/>
          </a:bodyPr>
          <a:lstStyle/>
          <a:p>
            <a:r>
              <a:rPr lang="en-GB" sz="4400" b="1" dirty="0" smtClean="0">
                <a:latin typeface="SassoonPrimaryInfant" pitchFamily="2" charset="0"/>
              </a:rPr>
              <a:t>The end of reception: the ELGs</a:t>
            </a:r>
            <a:endParaRPr lang="en-GB" sz="4400" b="1" dirty="0">
              <a:latin typeface="SassoonPrimaryInfant" pitchFamily="2" charset="0"/>
            </a:endParaRPr>
          </a:p>
        </p:txBody>
      </p:sp>
      <p:sp>
        <p:nvSpPr>
          <p:cNvPr id="3" name="Content Placeholder 2"/>
          <p:cNvSpPr>
            <a:spLocks noGrp="1"/>
          </p:cNvSpPr>
          <p:nvPr>
            <p:ph idx="1"/>
          </p:nvPr>
        </p:nvSpPr>
        <p:spPr>
          <a:xfrm>
            <a:off x="553348" y="836909"/>
            <a:ext cx="9691032" cy="4507030"/>
          </a:xfrm>
        </p:spPr>
        <p:txBody>
          <a:bodyPr>
            <a:normAutofit/>
          </a:bodyPr>
          <a:lstStyle/>
          <a:p>
            <a:r>
              <a:rPr lang="en-GB" dirty="0" smtClean="0">
                <a:latin typeface="SassoonPrimaryInfant" pitchFamily="2" charset="0"/>
              </a:rPr>
              <a:t>The Early Years (reception) curriculum is broken into 17 different areas. </a:t>
            </a:r>
          </a:p>
          <a:p>
            <a:endParaRPr lang="en-GB" dirty="0"/>
          </a:p>
          <a:p>
            <a:pPr lvl="8"/>
            <a:r>
              <a:rPr lang="en-GB" dirty="0" smtClean="0"/>
              <a:t> </a:t>
            </a:r>
            <a:endParaRPr lang="en-GB" dirty="0"/>
          </a:p>
        </p:txBody>
      </p:sp>
      <p:pic>
        <p:nvPicPr>
          <p:cNvPr id="4" name="Picture 3"/>
          <p:cNvPicPr>
            <a:picLocks noChangeAspect="1"/>
          </p:cNvPicPr>
          <p:nvPr/>
        </p:nvPicPr>
        <p:blipFill>
          <a:blip r:embed="rId2"/>
          <a:stretch>
            <a:fillRect/>
          </a:stretch>
        </p:blipFill>
        <p:spPr>
          <a:xfrm>
            <a:off x="553348" y="1386919"/>
            <a:ext cx="6219413" cy="4920947"/>
          </a:xfrm>
          <a:prstGeom prst="rect">
            <a:avLst/>
          </a:prstGeom>
        </p:spPr>
      </p:pic>
      <p:sp>
        <p:nvSpPr>
          <p:cNvPr id="5" name="TextBox 4"/>
          <p:cNvSpPr txBox="1"/>
          <p:nvPr/>
        </p:nvSpPr>
        <p:spPr>
          <a:xfrm>
            <a:off x="6803757" y="1452357"/>
            <a:ext cx="3409627" cy="6463308"/>
          </a:xfrm>
          <a:prstGeom prst="rect">
            <a:avLst/>
          </a:prstGeom>
          <a:noFill/>
        </p:spPr>
        <p:txBody>
          <a:bodyPr wrap="square" rtlCol="0">
            <a:spAutoFit/>
          </a:bodyPr>
          <a:lstStyle/>
          <a:p>
            <a:r>
              <a:rPr lang="en-GB" dirty="0" smtClean="0">
                <a:latin typeface="SassoonPrimaryInfant" pitchFamily="2" charset="0"/>
              </a:rPr>
              <a:t>Each of these areas has an end of year statement, or an Early Learning Goal (ELG).</a:t>
            </a:r>
          </a:p>
          <a:p>
            <a:endParaRPr lang="en-GB" dirty="0">
              <a:latin typeface="SassoonPrimaryInfant" pitchFamily="2" charset="0"/>
            </a:endParaRPr>
          </a:p>
          <a:p>
            <a:r>
              <a:rPr lang="en-GB" dirty="0" smtClean="0">
                <a:latin typeface="SassoonPrimaryInfant" pitchFamily="2" charset="0"/>
              </a:rPr>
              <a:t>These goals are the 17 different targets that a typical reception child is expected to meet at the end of the year. </a:t>
            </a:r>
          </a:p>
          <a:p>
            <a:endParaRPr lang="en-GB" dirty="0">
              <a:latin typeface="SassoonPrimaryInfant" pitchFamily="2" charset="0"/>
            </a:endParaRPr>
          </a:p>
          <a:p>
            <a:r>
              <a:rPr lang="en-GB" dirty="0" smtClean="0">
                <a:latin typeface="SassoonPrimaryInfant" pitchFamily="2" charset="0"/>
              </a:rPr>
              <a:t>We work towards these constantly throughout the year and assess against them by looking at the children’s work, carrying out observations of their learning and documenting it on Tapestry, our own teacher knowledge of your child and from your experiences at home that you tell us about either via Tapestry or other mediums. </a:t>
            </a:r>
          </a:p>
          <a:p>
            <a:endParaRPr lang="en-GB" dirty="0">
              <a:latin typeface="SassoonPrimaryInfant" pitchFamily="2" charset="0"/>
            </a:endParaRPr>
          </a:p>
          <a:p>
            <a:endParaRPr lang="en-GB" dirty="0" smtClean="0">
              <a:latin typeface="SassoonPrimaryInfant" pitchFamily="2" charset="0"/>
            </a:endParaRPr>
          </a:p>
          <a:p>
            <a:endParaRPr lang="en-GB" dirty="0"/>
          </a:p>
          <a:p>
            <a:endParaRPr lang="en-GB" dirty="0" smtClean="0"/>
          </a:p>
        </p:txBody>
      </p:sp>
    </p:spTree>
    <p:extLst>
      <p:ext uri="{BB962C8B-B14F-4D97-AF65-F5344CB8AC3E}">
        <p14:creationId xmlns:p14="http://schemas.microsoft.com/office/powerpoint/2010/main" val="19875470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391" y="237641"/>
            <a:ext cx="8596668" cy="1622156"/>
          </a:xfrm>
        </p:spPr>
        <p:txBody>
          <a:bodyPr>
            <a:noAutofit/>
          </a:bodyPr>
          <a:lstStyle/>
          <a:p>
            <a:r>
              <a:rPr lang="en-GB" sz="5400" dirty="0" smtClean="0">
                <a:latin typeface="SassoonPrimaryInfant" pitchFamily="2" charset="0"/>
              </a:rPr>
              <a:t>Today we will be looking in depth at…</a:t>
            </a:r>
            <a:endParaRPr lang="en-GB" sz="5400" dirty="0">
              <a:latin typeface="SassoonPrimaryInfant" pitchFamily="2" charset="0"/>
            </a:endParaRPr>
          </a:p>
        </p:txBody>
      </p:sp>
      <p:sp>
        <p:nvSpPr>
          <p:cNvPr id="3" name="Content Placeholder 2"/>
          <p:cNvSpPr>
            <a:spLocks noGrp="1"/>
          </p:cNvSpPr>
          <p:nvPr>
            <p:ph idx="1"/>
          </p:nvPr>
        </p:nvSpPr>
        <p:spPr>
          <a:xfrm>
            <a:off x="677334" y="2408562"/>
            <a:ext cx="8596668" cy="3880773"/>
          </a:xfrm>
        </p:spPr>
        <p:txBody>
          <a:bodyPr>
            <a:normAutofit/>
          </a:bodyPr>
          <a:lstStyle/>
          <a:p>
            <a:r>
              <a:rPr lang="en-GB" sz="4800" dirty="0" smtClean="0">
                <a:latin typeface="SassoonPrimaryInfant" pitchFamily="2" charset="0"/>
              </a:rPr>
              <a:t>Maths</a:t>
            </a:r>
          </a:p>
          <a:p>
            <a:r>
              <a:rPr lang="en-GB" sz="4800" dirty="0" smtClean="0">
                <a:latin typeface="SassoonPrimaryInfant" pitchFamily="2" charset="0"/>
              </a:rPr>
              <a:t>Literacy </a:t>
            </a:r>
          </a:p>
          <a:p>
            <a:r>
              <a:rPr lang="en-GB" sz="4800" dirty="0" smtClean="0">
                <a:latin typeface="SassoonPrimaryInfant" pitchFamily="2" charset="0"/>
              </a:rPr>
              <a:t>Spellings</a:t>
            </a:r>
          </a:p>
        </p:txBody>
      </p:sp>
    </p:spTree>
    <p:extLst>
      <p:ext uri="{BB962C8B-B14F-4D97-AF65-F5344CB8AC3E}">
        <p14:creationId xmlns:p14="http://schemas.microsoft.com/office/powerpoint/2010/main" val="331351394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44" y="185979"/>
            <a:ext cx="8596668" cy="1069383"/>
          </a:xfrm>
        </p:spPr>
        <p:txBody>
          <a:bodyPr/>
          <a:lstStyle/>
          <a:p>
            <a:pPr algn="ctr"/>
            <a:r>
              <a:rPr lang="en-GB" sz="4800" b="1" dirty="0" smtClean="0">
                <a:latin typeface="SassoonPrimaryInfant" pitchFamily="2" charset="0"/>
              </a:rPr>
              <a:t>Number ELG</a:t>
            </a:r>
            <a:r>
              <a:rPr lang="en-GB" dirty="0" smtClean="0">
                <a:latin typeface="SassoonPrimaryInfant" pitchFamily="2" charset="0"/>
              </a:rPr>
              <a:t> </a:t>
            </a:r>
            <a:endParaRPr lang="en-GB" dirty="0">
              <a:latin typeface="SassoonPrimaryInfant" pitchFamily="2" charset="0"/>
            </a:endParaRPr>
          </a:p>
        </p:txBody>
      </p:sp>
      <p:sp>
        <p:nvSpPr>
          <p:cNvPr id="4" name="TextBox 3"/>
          <p:cNvSpPr txBox="1"/>
          <p:nvPr/>
        </p:nvSpPr>
        <p:spPr>
          <a:xfrm>
            <a:off x="0" y="1255362"/>
            <a:ext cx="10662834" cy="5755422"/>
          </a:xfrm>
          <a:prstGeom prst="rect">
            <a:avLst/>
          </a:prstGeom>
          <a:noFill/>
        </p:spPr>
        <p:txBody>
          <a:bodyPr wrap="square" rtlCol="0">
            <a:spAutoFit/>
          </a:bodyPr>
          <a:lstStyle/>
          <a:p>
            <a:r>
              <a:rPr lang="en-GB" sz="2400" dirty="0" smtClean="0">
                <a:latin typeface="SassoonPrimaryInfant" pitchFamily="2" charset="0"/>
              </a:rPr>
              <a:t>Children should be able to…</a:t>
            </a:r>
          </a:p>
          <a:p>
            <a:endParaRPr lang="en-GB" sz="3200" dirty="0">
              <a:latin typeface="SassoonPrimaryInfant" pitchFamily="2" charset="0"/>
            </a:endParaRPr>
          </a:p>
          <a:p>
            <a:r>
              <a:rPr lang="en-GB" sz="2400" b="1" dirty="0" smtClean="0">
                <a:latin typeface="SassoonPrimaryInfant" pitchFamily="2" charset="0"/>
              </a:rPr>
              <a:t>‘count </a:t>
            </a:r>
            <a:r>
              <a:rPr lang="en-GB" sz="2400" b="1" dirty="0">
                <a:latin typeface="SassoonPrimaryInfant" pitchFamily="2" charset="0"/>
              </a:rPr>
              <a:t>reliably with numbers from 1 to 20, place them in order and say which number is one more or one less than a given number. Using quantities and objects, they add and subtract two single-digit numbers and count on or back to find the answer. They solve problems, including doubling, halving and </a:t>
            </a:r>
            <a:r>
              <a:rPr lang="en-GB" sz="2400" b="1" dirty="0" smtClean="0">
                <a:latin typeface="SassoonPrimaryInfant" pitchFamily="2" charset="0"/>
              </a:rPr>
              <a:t>sharing’.</a:t>
            </a:r>
          </a:p>
          <a:p>
            <a:endParaRPr lang="en-GB" sz="2400" dirty="0">
              <a:latin typeface="SassoonPrimaryInfant" pitchFamily="2" charset="0"/>
            </a:endParaRPr>
          </a:p>
          <a:p>
            <a:r>
              <a:rPr lang="en-GB" sz="2400" dirty="0" smtClean="0">
                <a:latin typeface="SassoonPrimaryInfant" pitchFamily="2" charset="0"/>
              </a:rPr>
              <a:t>If children are exceeding…</a:t>
            </a:r>
          </a:p>
          <a:p>
            <a:endParaRPr lang="en-GB" sz="2400" dirty="0">
              <a:latin typeface="SassoonPrimaryInfant" pitchFamily="2" charset="0"/>
            </a:endParaRPr>
          </a:p>
          <a:p>
            <a:r>
              <a:rPr lang="en-GB" sz="2400" b="1" dirty="0" smtClean="0">
                <a:latin typeface="SassoonPrimaryInfant" pitchFamily="2" charset="0"/>
              </a:rPr>
              <a:t>‘children estimate a number of objects and check quantities by counting up to 20. They solve practical problems that involve combining groups of 2, 5 or 10, or sharing into equal groups’. </a:t>
            </a:r>
          </a:p>
          <a:p>
            <a:endParaRPr lang="en-GB" sz="2400" dirty="0" smtClean="0">
              <a:latin typeface="SassoonPrimaryInfant" pitchFamily="2" charset="0"/>
            </a:endParaRPr>
          </a:p>
          <a:p>
            <a:endParaRPr lang="en-GB" sz="2400" dirty="0">
              <a:latin typeface="SassoonPrimaryInfant" pitchFamily="2" charset="0"/>
            </a:endParaRPr>
          </a:p>
        </p:txBody>
      </p:sp>
    </p:spTree>
    <p:extLst>
      <p:ext uri="{BB962C8B-B14F-4D97-AF65-F5344CB8AC3E}">
        <p14:creationId xmlns:p14="http://schemas.microsoft.com/office/powerpoint/2010/main" val="31260096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85979"/>
            <a:ext cx="9763931" cy="1069383"/>
          </a:xfrm>
        </p:spPr>
        <p:txBody>
          <a:bodyPr>
            <a:normAutofit fontScale="90000"/>
          </a:bodyPr>
          <a:lstStyle/>
          <a:p>
            <a:pPr algn="ctr"/>
            <a:r>
              <a:rPr lang="en-GB" sz="4800" b="1" dirty="0" smtClean="0">
                <a:latin typeface="SassoonPrimaryInfant" pitchFamily="2" charset="0"/>
              </a:rPr>
              <a:t>Ordering numbers</a:t>
            </a:r>
            <a:br>
              <a:rPr lang="en-GB" sz="4800" b="1" dirty="0" smtClean="0">
                <a:latin typeface="SassoonPrimaryInfant" pitchFamily="2" charset="0"/>
              </a:rPr>
            </a:br>
            <a:r>
              <a:rPr lang="en-GB" sz="2000" dirty="0"/>
              <a:t>count reliably with numbers from 1 to 20, place them in order and say which number is one more or one less than a given number.</a:t>
            </a:r>
            <a:endParaRPr lang="en-GB" sz="2000" dirty="0">
              <a:latin typeface="SassoonPrimaryInfant" pitchFamily="2" charset="0"/>
            </a:endParaRPr>
          </a:p>
        </p:txBody>
      </p:sp>
      <p:sp>
        <p:nvSpPr>
          <p:cNvPr id="4" name="TextBox 3"/>
          <p:cNvSpPr txBox="1"/>
          <p:nvPr/>
        </p:nvSpPr>
        <p:spPr>
          <a:xfrm>
            <a:off x="0" y="1255362"/>
            <a:ext cx="9806152" cy="6494085"/>
          </a:xfrm>
          <a:prstGeom prst="rect">
            <a:avLst/>
          </a:prstGeom>
          <a:noFill/>
        </p:spPr>
        <p:txBody>
          <a:bodyPr wrap="square" rtlCol="0">
            <a:spAutoFit/>
          </a:bodyPr>
          <a:lstStyle/>
          <a:p>
            <a:r>
              <a:rPr lang="en-GB" sz="2400" dirty="0" smtClean="0">
                <a:latin typeface="SassoonPrimaryInfant" pitchFamily="2" charset="0"/>
              </a:rPr>
              <a:t>Practise with your child…</a:t>
            </a:r>
          </a:p>
          <a:p>
            <a:endParaRPr lang="en-GB" sz="2400" dirty="0">
              <a:latin typeface="SassoonPrimaryInfant" pitchFamily="2" charset="0"/>
            </a:endParaRPr>
          </a:p>
          <a:p>
            <a:pPr marL="457200" indent="-457200">
              <a:buFont typeface="Arial" panose="020B0604020202020204" pitchFamily="34" charset="0"/>
              <a:buChar char="•"/>
            </a:pPr>
            <a:r>
              <a:rPr lang="en-GB" sz="2400" dirty="0" smtClean="0">
                <a:latin typeface="SassoonPrimaryInfant" pitchFamily="2" charset="0"/>
              </a:rPr>
              <a:t>Counting forwards or backwards from 0 to 20 but start at different numbers!</a:t>
            </a:r>
          </a:p>
          <a:p>
            <a:pPr marL="457200" indent="-457200">
              <a:buFont typeface="Arial" panose="020B0604020202020204" pitchFamily="34" charset="0"/>
              <a:buChar char="•"/>
            </a:pPr>
            <a:r>
              <a:rPr lang="en-GB" sz="2400" dirty="0" smtClean="0">
                <a:latin typeface="SassoonPrimaryInfant" pitchFamily="2" charset="0"/>
              </a:rPr>
              <a:t>Children quickly learn counting by rote like a song – it’s hard to start from a different number each time. </a:t>
            </a:r>
          </a:p>
          <a:p>
            <a:pPr marL="457200" indent="-457200">
              <a:buFont typeface="Arial" panose="020B0604020202020204" pitchFamily="34" charset="0"/>
              <a:buChar char="•"/>
            </a:pPr>
            <a:r>
              <a:rPr lang="en-GB" sz="2400" dirty="0" smtClean="0">
                <a:latin typeface="SassoonPrimaryInfant" pitchFamily="2" charset="0"/>
              </a:rPr>
              <a:t>You can use a number line or ruler to help support this if your child is struggling. </a:t>
            </a:r>
          </a:p>
          <a:p>
            <a:pPr marL="457200" indent="-457200">
              <a:buFont typeface="Arial" panose="020B0604020202020204" pitchFamily="34" charset="0"/>
              <a:buChar char="•"/>
            </a:pPr>
            <a:r>
              <a:rPr lang="en-GB" sz="2400" dirty="0" smtClean="0">
                <a:latin typeface="SassoonPrimaryInfant" pitchFamily="2" charset="0"/>
              </a:rPr>
              <a:t>This can be done anywhere! </a:t>
            </a:r>
            <a:endParaRPr lang="en-GB" sz="2400" dirty="0">
              <a:latin typeface="SassoonPrimaryInfant" pitchFamily="2" charset="0"/>
            </a:endParaRPr>
          </a:p>
          <a:p>
            <a:pPr marL="1371600" lvl="2" indent="-457200">
              <a:buFont typeface="Arial" panose="020B0604020202020204" pitchFamily="34" charset="0"/>
              <a:buChar char="•"/>
            </a:pPr>
            <a:r>
              <a:rPr lang="en-GB" sz="2400" dirty="0" smtClean="0">
                <a:latin typeface="SassoonPrimaryInfant" pitchFamily="2" charset="0"/>
              </a:rPr>
              <a:t>If you spot a number on a car registration plate, can you count forwards or backwards from that number? </a:t>
            </a:r>
          </a:p>
          <a:p>
            <a:pPr marL="1371600" lvl="2" indent="-457200">
              <a:buFont typeface="Arial" panose="020B0604020202020204" pitchFamily="34" charset="0"/>
              <a:buChar char="•"/>
            </a:pPr>
            <a:endParaRPr lang="en-GB" sz="2400" dirty="0">
              <a:latin typeface="SassoonPrimaryInfant" pitchFamily="2" charset="0"/>
            </a:endParaRPr>
          </a:p>
          <a:p>
            <a:pPr marL="457200" indent="-457200">
              <a:buFont typeface="Arial" panose="020B0604020202020204" pitchFamily="34" charset="0"/>
              <a:buChar char="•"/>
            </a:pPr>
            <a:r>
              <a:rPr lang="en-GB" sz="2400" b="1" dirty="0" smtClean="0">
                <a:solidFill>
                  <a:srgbClr val="FF0000"/>
                </a:solidFill>
                <a:latin typeface="SassoonPrimaryInfant" pitchFamily="2" charset="0"/>
              </a:rPr>
              <a:t>Extend them: </a:t>
            </a:r>
            <a:r>
              <a:rPr lang="en-GB" sz="2400" dirty="0" smtClean="0">
                <a:solidFill>
                  <a:srgbClr val="FF0000"/>
                </a:solidFill>
                <a:latin typeface="SassoonPrimaryInfant" pitchFamily="2" charset="0"/>
              </a:rPr>
              <a:t>try this up to 100</a:t>
            </a:r>
          </a:p>
          <a:p>
            <a:pPr marL="457200" indent="-457200">
              <a:buFont typeface="Arial" panose="020B0604020202020204" pitchFamily="34" charset="0"/>
              <a:buChar char="•"/>
            </a:pPr>
            <a:r>
              <a:rPr lang="en-GB" sz="2400" dirty="0" smtClean="0">
                <a:solidFill>
                  <a:srgbClr val="FF0000"/>
                </a:solidFill>
                <a:latin typeface="SassoonPrimaryInfant" pitchFamily="2" charset="0"/>
              </a:rPr>
              <a:t>Counting in 2s, 5s or 10 (practically, not just by rote)</a:t>
            </a:r>
          </a:p>
          <a:p>
            <a:pPr marL="457200" indent="-457200">
              <a:buFont typeface="Arial" panose="020B0604020202020204" pitchFamily="34" charset="0"/>
              <a:buChar char="•"/>
            </a:pPr>
            <a:r>
              <a:rPr lang="en-GB" sz="2400" dirty="0" smtClean="0">
                <a:solidFill>
                  <a:srgbClr val="FF0000"/>
                </a:solidFill>
                <a:latin typeface="SassoonPrimaryInfant" pitchFamily="2" charset="0"/>
              </a:rPr>
              <a:t>Estimating how many objects they can see </a:t>
            </a:r>
          </a:p>
          <a:p>
            <a:pPr marL="457200" indent="-457200">
              <a:buFont typeface="Arial" panose="020B0604020202020204" pitchFamily="34" charset="0"/>
              <a:buChar char="•"/>
            </a:pPr>
            <a:endParaRPr lang="en-GB" sz="3200" dirty="0" smtClean="0">
              <a:latin typeface="SassoonPrimaryInfant" pitchFamily="2" charset="0"/>
            </a:endParaRPr>
          </a:p>
          <a:p>
            <a:endParaRPr lang="en-GB" sz="2400" dirty="0">
              <a:latin typeface="SassoonPrimaryInfant" pitchFamily="2" charset="0"/>
            </a:endParaRPr>
          </a:p>
        </p:txBody>
      </p:sp>
      <p:pic>
        <p:nvPicPr>
          <p:cNvPr id="3" name="Picture 2" descr="https://eylj.org/w2/pages/s_20631/p_04-2019/m_o_21765_h2z217y195km7rv5r3977ypqxd062sw2.jpg?s=20631&amp;u=4&amp;Expires=1556813528&amp;Signature=iqFQkJR8n6iT66DijGUR-DMGwes15MlzcLBoJdlEj1WaUlKXRTt3LPgD5tU74hw~uMEc85Pr9fQKpPxMVyOmuDGeHn5lLegBUBtNt4OW-5GhLVcL~Whc7fabkRTSYfnov-fmaanuCxFp0f4Ez4GOXXgwCGnyDSDPX8V4dqzosleBF95pRasYHzPpty0yj6yOa6Z6e021WvA-ZpyLRg9DHtJBndKN4P59gi6hqvnOmcGmkbAAqrlLe5zubFxJuvi02scGed2lHDlHnNn1lhleQdt~eN8BDfBHMLR7L5ySD0U6Zag-SsOsiZTSrye1aWpp7Q3D5aLNpoxbU42JDMNW0A__&amp;Key-Pair-Id=APKAJUSDRV55TOQKS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8799" y="1749302"/>
            <a:ext cx="2403201" cy="38474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60652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85979"/>
            <a:ext cx="9763931" cy="1069383"/>
          </a:xfrm>
        </p:spPr>
        <p:txBody>
          <a:bodyPr>
            <a:normAutofit fontScale="90000"/>
          </a:bodyPr>
          <a:lstStyle/>
          <a:p>
            <a:pPr algn="ctr"/>
            <a:r>
              <a:rPr lang="en-GB" sz="4800" b="1" dirty="0" smtClean="0">
                <a:latin typeface="SassoonPrimaryInfant" pitchFamily="2" charset="0"/>
              </a:rPr>
              <a:t>Adding and taking away</a:t>
            </a:r>
            <a:br>
              <a:rPr lang="en-GB" sz="4800" b="1" dirty="0" smtClean="0">
                <a:latin typeface="SassoonPrimaryInfant" pitchFamily="2" charset="0"/>
              </a:rPr>
            </a:br>
            <a:r>
              <a:rPr lang="en-GB" sz="2000" b="1" dirty="0">
                <a:latin typeface="SassoonPrimaryInfant" pitchFamily="2" charset="0"/>
              </a:rPr>
              <a:t>Using quantities and objects, they add and subtract two single-digit numbers and count on or back to find the answer.</a:t>
            </a:r>
            <a:r>
              <a:rPr lang="en-GB" sz="2000" dirty="0" smtClean="0"/>
              <a:t>.</a:t>
            </a:r>
            <a:endParaRPr lang="en-GB" sz="2000" dirty="0">
              <a:latin typeface="SassoonPrimaryInfant" pitchFamily="2" charset="0"/>
            </a:endParaRPr>
          </a:p>
        </p:txBody>
      </p:sp>
      <p:sp>
        <p:nvSpPr>
          <p:cNvPr id="4" name="TextBox 3"/>
          <p:cNvSpPr txBox="1"/>
          <p:nvPr/>
        </p:nvSpPr>
        <p:spPr>
          <a:xfrm>
            <a:off x="0" y="1057413"/>
            <a:ext cx="10662834" cy="4093428"/>
          </a:xfrm>
          <a:prstGeom prst="rect">
            <a:avLst/>
          </a:prstGeom>
          <a:noFill/>
        </p:spPr>
        <p:txBody>
          <a:bodyPr wrap="square" rtlCol="0">
            <a:spAutoFit/>
          </a:bodyPr>
          <a:lstStyle/>
          <a:p>
            <a:pPr marL="457200" indent="-457200">
              <a:buFont typeface="Arial" panose="020B0604020202020204" pitchFamily="34" charset="0"/>
              <a:buChar char="•"/>
            </a:pPr>
            <a:endParaRPr lang="en-GB" sz="3200" dirty="0" smtClean="0">
              <a:latin typeface="SassoonPrimaryInfant" pitchFamily="2" charset="0"/>
            </a:endParaRPr>
          </a:p>
          <a:p>
            <a:pPr marL="342900" indent="-342900">
              <a:buFont typeface="Arial" panose="020B0604020202020204" pitchFamily="34" charset="0"/>
              <a:buChar char="•"/>
            </a:pPr>
            <a:r>
              <a:rPr lang="en-GB" sz="2400" dirty="0" smtClean="0">
                <a:latin typeface="SassoonPrimaryInfant" pitchFamily="2" charset="0"/>
              </a:rPr>
              <a:t>This will be with numbers up to 20, e.g. </a:t>
            </a:r>
            <a:r>
              <a:rPr lang="en-GB" sz="3600" b="1" dirty="0" smtClean="0">
                <a:latin typeface="SassoonPrimaryInfant" pitchFamily="2" charset="0"/>
              </a:rPr>
              <a:t>17+7=</a:t>
            </a:r>
          </a:p>
          <a:p>
            <a:pPr marL="342900" indent="-342900">
              <a:buFont typeface="Arial" panose="020B0604020202020204" pitchFamily="34" charset="0"/>
              <a:buChar char="•"/>
            </a:pPr>
            <a:r>
              <a:rPr lang="en-GB" sz="2400" dirty="0" smtClean="0">
                <a:latin typeface="SassoonPrimaryInfant" pitchFamily="2" charset="0"/>
              </a:rPr>
              <a:t>We haven’t tackled adding two 2 digit numbers together yet, e.g. 17 + 12 =</a:t>
            </a:r>
          </a:p>
          <a:p>
            <a:pPr marL="342900" indent="-342900">
              <a:buFont typeface="Arial" panose="020B0604020202020204" pitchFamily="34" charset="0"/>
              <a:buChar char="•"/>
            </a:pPr>
            <a:endParaRPr lang="en-GB" sz="2400" dirty="0">
              <a:latin typeface="SassoonPrimaryInfant" pitchFamily="2" charset="0"/>
            </a:endParaRPr>
          </a:p>
          <a:p>
            <a:pPr marL="342900" indent="-342900">
              <a:buFont typeface="Arial" panose="020B0604020202020204" pitchFamily="34" charset="0"/>
              <a:buChar char="•"/>
            </a:pPr>
            <a:r>
              <a:rPr lang="en-GB" sz="2400" dirty="0" smtClean="0">
                <a:latin typeface="SassoonPrimaryInfant" pitchFamily="2" charset="0"/>
              </a:rPr>
              <a:t>Put the big number in your head (17)</a:t>
            </a:r>
          </a:p>
          <a:p>
            <a:pPr marL="342900" indent="-342900">
              <a:buFont typeface="Arial" panose="020B0604020202020204" pitchFamily="34" charset="0"/>
              <a:buChar char="•"/>
            </a:pPr>
            <a:r>
              <a:rPr lang="en-GB" sz="2400" dirty="0" smtClean="0">
                <a:latin typeface="SassoonPrimaryInfant" pitchFamily="2" charset="0"/>
              </a:rPr>
              <a:t>Put the smaller number on your fingers (7)</a:t>
            </a:r>
          </a:p>
          <a:p>
            <a:pPr marL="342900" indent="-342900">
              <a:buFont typeface="Arial" panose="020B0604020202020204" pitchFamily="34" charset="0"/>
              <a:buChar char="•"/>
            </a:pPr>
            <a:r>
              <a:rPr lang="en-GB" sz="2400" dirty="0" smtClean="0">
                <a:latin typeface="SassoonPrimaryInfant" pitchFamily="2" charset="0"/>
              </a:rPr>
              <a:t>Count on from the big number, shutting down your fingers as you go</a:t>
            </a:r>
          </a:p>
          <a:p>
            <a:pPr marL="342900" indent="-342900">
              <a:buFont typeface="Arial" panose="020B0604020202020204" pitchFamily="34" charset="0"/>
              <a:buChar char="•"/>
            </a:pPr>
            <a:r>
              <a:rPr lang="en-GB" sz="2400" dirty="0" smtClean="0">
                <a:latin typeface="SassoonPrimaryInfant" pitchFamily="2" charset="0"/>
              </a:rPr>
              <a:t>When you run out of fingers, that’s the answer!</a:t>
            </a:r>
          </a:p>
          <a:p>
            <a:pPr marL="342900" indent="-342900">
              <a:buFont typeface="Arial" panose="020B0604020202020204" pitchFamily="34" charset="0"/>
              <a:buChar char="•"/>
            </a:pPr>
            <a:endParaRPr lang="en-GB" sz="2400" dirty="0">
              <a:latin typeface="SassoonPrimaryInfant" pitchFamily="2" charset="0"/>
            </a:endParaRPr>
          </a:p>
          <a:p>
            <a:pPr marL="342900" indent="-342900">
              <a:buFont typeface="Arial" panose="020B0604020202020204" pitchFamily="34" charset="0"/>
              <a:buChar char="•"/>
            </a:pPr>
            <a:endParaRPr lang="en-GB" sz="2400" dirty="0">
              <a:latin typeface="SassoonPrimaryInfant" pitchFamily="2" charset="0"/>
            </a:endParaRPr>
          </a:p>
        </p:txBody>
      </p:sp>
      <p:pic>
        <p:nvPicPr>
          <p:cNvPr id="1026" name="Picture 2" descr="https://eylj.org/dw/pages/s_20631/p_03-2019/m_o_21032_y2f1xym6ct273jdy4tx72pcaafr9yydw.jpg?s=20631&amp;u=4&amp;Expires=1556798917&amp;Signature=VU05z5QluaSGmoFgtNkVp8qK7PIg5DzpWNLkdxKupnvK26AFklF6dtYRhemZLI4DAIgL7Ejy8y~dgeQwqdQiFZpMphjlI86QMJWBozj0DXoWVxfkGVxEMT4XI2BG5vlXsp1AXdFH7JZei~~fInZMMyCMUodTLtVyPSjivKczR7kt5eUPmswL9lAtcbzPALV7fBc6jNcmeuhv0p0B2ZJnCB5lJs3jaVzBAONl35C33khcBJ7ZxmmZMlOtJi3nonkWTQjV8yP-28XuSa0tqvuWykRxezrhozD8MqQjOa0V-VhdP8eh3GheU8tieWiFa4iQcRbEJvHGmESS~0e0ALsLgQ__&amp;Key-Pair-Id=APKAJUSDRV55TOQKSA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0307" y="4093012"/>
            <a:ext cx="3517095" cy="26240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15128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471" y="185979"/>
            <a:ext cx="9763931" cy="1069383"/>
          </a:xfrm>
        </p:spPr>
        <p:txBody>
          <a:bodyPr>
            <a:normAutofit fontScale="90000"/>
          </a:bodyPr>
          <a:lstStyle/>
          <a:p>
            <a:pPr algn="ctr"/>
            <a:r>
              <a:rPr lang="en-GB" sz="4800" b="1" dirty="0" smtClean="0">
                <a:latin typeface="SassoonPrimaryInfant" pitchFamily="2" charset="0"/>
              </a:rPr>
              <a:t>Other ways to support in Number…</a:t>
            </a:r>
            <a:br>
              <a:rPr lang="en-GB" sz="4800" b="1" dirty="0" smtClean="0">
                <a:latin typeface="SassoonPrimaryInfant" pitchFamily="2" charset="0"/>
              </a:rPr>
            </a:br>
            <a:endParaRPr lang="en-GB" sz="2000" dirty="0">
              <a:latin typeface="SassoonPrimaryInfant" pitchFamily="2" charset="0"/>
            </a:endParaRPr>
          </a:p>
        </p:txBody>
      </p:sp>
      <p:sp>
        <p:nvSpPr>
          <p:cNvPr id="4" name="TextBox 3"/>
          <p:cNvSpPr txBox="1"/>
          <p:nvPr/>
        </p:nvSpPr>
        <p:spPr>
          <a:xfrm>
            <a:off x="1" y="978622"/>
            <a:ext cx="7237707" cy="7048083"/>
          </a:xfrm>
          <a:prstGeom prst="rect">
            <a:avLst/>
          </a:prstGeom>
          <a:noFill/>
        </p:spPr>
        <p:txBody>
          <a:bodyPr wrap="square" rtlCol="0">
            <a:spAutoFit/>
          </a:bodyPr>
          <a:lstStyle/>
          <a:p>
            <a:pPr marL="457200" indent="-457200">
              <a:buFont typeface="Arial" panose="020B0604020202020204" pitchFamily="34" charset="0"/>
              <a:buChar char="•"/>
            </a:pPr>
            <a:endParaRPr lang="en-GB" sz="3200" dirty="0" smtClean="0">
              <a:latin typeface="SassoonPrimaryInfant" pitchFamily="2" charset="0"/>
            </a:endParaRPr>
          </a:p>
          <a:p>
            <a:pPr marL="342900" indent="-342900">
              <a:buFont typeface="Arial" panose="020B0604020202020204" pitchFamily="34" charset="0"/>
              <a:buChar char="•"/>
            </a:pPr>
            <a:r>
              <a:rPr lang="en-GB" sz="2400" dirty="0" smtClean="0">
                <a:latin typeface="SassoonPrimaryInfant" pitchFamily="2" charset="0"/>
              </a:rPr>
              <a:t>Counting in twos, fives and tens – do this practically rather than by rote (socks, pasta, money)</a:t>
            </a:r>
          </a:p>
          <a:p>
            <a:pPr marL="342900" indent="-342900">
              <a:buFont typeface="Arial" panose="020B0604020202020204" pitchFamily="34" charset="0"/>
              <a:buChar char="•"/>
            </a:pPr>
            <a:r>
              <a:rPr lang="en-GB" sz="2400" dirty="0" smtClean="0">
                <a:latin typeface="SassoonPrimaryInfant" pitchFamily="2" charset="0"/>
              </a:rPr>
              <a:t>Doubling, halving and sharing – practically at home </a:t>
            </a:r>
          </a:p>
          <a:p>
            <a:pPr marL="342900" indent="-342900">
              <a:buFont typeface="Arial" panose="020B0604020202020204" pitchFamily="34" charset="0"/>
              <a:buChar char="•"/>
            </a:pPr>
            <a:r>
              <a:rPr lang="en-GB" sz="2400" dirty="0" smtClean="0">
                <a:latin typeface="SassoonPrimaryInfant" pitchFamily="2" charset="0"/>
              </a:rPr>
              <a:t>Use next steps on Tapestry observations for further practice – you can comment and let us know how you got on. </a:t>
            </a:r>
          </a:p>
          <a:p>
            <a:pPr marL="342900" indent="-342900">
              <a:buFont typeface="Arial" panose="020B0604020202020204" pitchFamily="34" charset="0"/>
              <a:buChar char="•"/>
            </a:pPr>
            <a:r>
              <a:rPr lang="en-GB" sz="2400" dirty="0" smtClean="0">
                <a:latin typeface="SassoonPrimaryInfant" pitchFamily="2" charset="0"/>
              </a:rPr>
              <a:t>Pointing out numbers wherever you are</a:t>
            </a:r>
          </a:p>
          <a:p>
            <a:pPr marL="342900" indent="-342900">
              <a:buFont typeface="Arial" panose="020B0604020202020204" pitchFamily="34" charset="0"/>
              <a:buChar char="•"/>
            </a:pPr>
            <a:r>
              <a:rPr lang="en-GB" sz="2400" dirty="0" smtClean="0">
                <a:latin typeface="SassoonPrimaryInfant" pitchFamily="2" charset="0"/>
              </a:rPr>
              <a:t>Encouraging your child to look at prices in shops</a:t>
            </a:r>
          </a:p>
          <a:p>
            <a:pPr marL="342900" indent="-342900">
              <a:buFont typeface="Arial" panose="020B0604020202020204" pitchFamily="34" charset="0"/>
              <a:buChar char="•"/>
            </a:pPr>
            <a:r>
              <a:rPr lang="en-GB" sz="2400" dirty="0" smtClean="0">
                <a:latin typeface="SassoonPrimaryInfant" pitchFamily="2" charset="0"/>
              </a:rPr>
              <a:t>Add money amounts together </a:t>
            </a:r>
          </a:p>
          <a:p>
            <a:pPr marL="342900" indent="-342900">
              <a:buFont typeface="Arial" panose="020B0604020202020204" pitchFamily="34" charset="0"/>
              <a:buChar char="•"/>
            </a:pPr>
            <a:r>
              <a:rPr lang="en-GB" sz="2400" dirty="0" smtClean="0">
                <a:latin typeface="SassoonPrimaryInfant" pitchFamily="2" charset="0"/>
              </a:rPr>
              <a:t>Talk about numbers on car number plates</a:t>
            </a:r>
          </a:p>
          <a:p>
            <a:pPr marL="342900" indent="-342900">
              <a:buFont typeface="Arial" panose="020B0604020202020204" pitchFamily="34" charset="0"/>
              <a:buChar char="•"/>
            </a:pPr>
            <a:r>
              <a:rPr lang="en-GB" sz="2400" dirty="0" smtClean="0">
                <a:latin typeface="SassoonPrimaryInfant" pitchFamily="2" charset="0"/>
              </a:rPr>
              <a:t>Make sure children are forming numbers the correct way around</a:t>
            </a: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2400" dirty="0" smtClean="0">
              <a:latin typeface="SassoonPrimaryInfant" pitchFamily="2" charset="0"/>
            </a:endParaRPr>
          </a:p>
          <a:p>
            <a:pPr marL="342900" indent="-342900">
              <a:buFont typeface="Arial" panose="020B0604020202020204" pitchFamily="34" charset="0"/>
              <a:buChar char="•"/>
            </a:pPr>
            <a:endParaRPr lang="en-GB" sz="3600" dirty="0" smtClean="0">
              <a:latin typeface="SassoonPrimaryInfant" pitchFamily="2" charset="0"/>
            </a:endParaRPr>
          </a:p>
          <a:p>
            <a:pPr marL="342900" indent="-342900">
              <a:buFont typeface="Arial" panose="020B0604020202020204" pitchFamily="34" charset="0"/>
              <a:buChar char="•"/>
            </a:pPr>
            <a:endParaRPr lang="en-GB" sz="2400" dirty="0">
              <a:latin typeface="SassoonPrimaryInfant" pitchFamily="2" charset="0"/>
            </a:endParaRPr>
          </a:p>
          <a:p>
            <a:pPr marL="342900" indent="-342900">
              <a:buFont typeface="Arial" panose="020B0604020202020204" pitchFamily="34" charset="0"/>
              <a:buChar char="•"/>
            </a:pPr>
            <a:endParaRPr lang="en-GB" sz="2400" dirty="0">
              <a:latin typeface="SassoonPrimaryInfant" pitchFamily="2" charset="0"/>
            </a:endParaRPr>
          </a:p>
        </p:txBody>
      </p:sp>
      <p:pic>
        <p:nvPicPr>
          <p:cNvPr id="3074" name="Picture 2" descr="Image result for numbers in the environment"/>
          <p:cNvPicPr>
            <a:picLocks noChangeAspect="1" noChangeArrowheads="1"/>
          </p:cNvPicPr>
          <p:nvPr/>
        </p:nvPicPr>
        <p:blipFill rotWithShape="1">
          <a:blip r:embed="rId2">
            <a:extLst>
              <a:ext uri="{28A0092B-C50C-407E-A947-70E740481C1C}">
                <a14:useLocalDpi xmlns:a14="http://schemas.microsoft.com/office/drawing/2010/main" val="0"/>
              </a:ext>
            </a:extLst>
          </a:blip>
          <a:srcRect t="3539" b="3643"/>
          <a:stretch/>
        </p:blipFill>
        <p:spPr bwMode="auto">
          <a:xfrm>
            <a:off x="7501178" y="1182414"/>
            <a:ext cx="4318481" cy="53445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42187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4343" y="185979"/>
            <a:ext cx="9363697" cy="1069383"/>
          </a:xfrm>
        </p:spPr>
        <p:txBody>
          <a:bodyPr>
            <a:noAutofit/>
          </a:bodyPr>
          <a:lstStyle/>
          <a:p>
            <a:pPr algn="ctr"/>
            <a:r>
              <a:rPr lang="en-GB" sz="5400" b="1" dirty="0" smtClean="0">
                <a:latin typeface="SassoonPrimaryInfant" pitchFamily="2" charset="0"/>
              </a:rPr>
              <a:t>Space, Shape and Measure ELG</a:t>
            </a:r>
            <a:endParaRPr lang="en-GB" sz="4400" dirty="0">
              <a:latin typeface="SassoonPrimaryInfant" pitchFamily="2" charset="0"/>
            </a:endParaRPr>
          </a:p>
        </p:txBody>
      </p:sp>
      <p:sp>
        <p:nvSpPr>
          <p:cNvPr id="4" name="TextBox 3"/>
          <p:cNvSpPr txBox="1"/>
          <p:nvPr/>
        </p:nvSpPr>
        <p:spPr>
          <a:xfrm>
            <a:off x="0" y="1255362"/>
            <a:ext cx="10662834" cy="5016758"/>
          </a:xfrm>
          <a:prstGeom prst="rect">
            <a:avLst/>
          </a:prstGeom>
          <a:noFill/>
        </p:spPr>
        <p:txBody>
          <a:bodyPr wrap="square" rtlCol="0">
            <a:spAutoFit/>
          </a:bodyPr>
          <a:lstStyle/>
          <a:p>
            <a:r>
              <a:rPr lang="en-GB" sz="2400" dirty="0" smtClean="0">
                <a:latin typeface="SassoonPrimaryInfant" pitchFamily="2" charset="0"/>
              </a:rPr>
              <a:t>Children should be able to…</a:t>
            </a:r>
          </a:p>
          <a:p>
            <a:endParaRPr lang="en-GB" sz="3200" dirty="0">
              <a:latin typeface="SassoonPrimaryInfant" pitchFamily="2" charset="0"/>
            </a:endParaRPr>
          </a:p>
          <a:p>
            <a:r>
              <a:rPr lang="en-GB" sz="2400" b="1" dirty="0" smtClean="0">
                <a:latin typeface="SassoonPrimaryInfant" pitchFamily="2" charset="0"/>
              </a:rPr>
              <a:t>‘use everyday language to talk about size, weight, capacity, position, distance, time and money to compare quantities and objects and to solve problems. They recognise, create and describe patterns. They explore characteristics of everyday objects and shapes and use mathematical language to describe them’. </a:t>
            </a:r>
          </a:p>
          <a:p>
            <a:endParaRPr lang="en-GB" sz="2400" dirty="0">
              <a:latin typeface="SassoonPrimaryInfant" pitchFamily="2" charset="0"/>
            </a:endParaRPr>
          </a:p>
          <a:p>
            <a:r>
              <a:rPr lang="en-GB" sz="2400" dirty="0" smtClean="0">
                <a:latin typeface="SassoonPrimaryInfant" pitchFamily="2" charset="0"/>
              </a:rPr>
              <a:t>If children are exceeding…</a:t>
            </a:r>
          </a:p>
          <a:p>
            <a:endParaRPr lang="en-GB" sz="2400" dirty="0">
              <a:latin typeface="SassoonPrimaryInfant" pitchFamily="2" charset="0"/>
            </a:endParaRPr>
          </a:p>
          <a:p>
            <a:r>
              <a:rPr lang="en-GB" sz="2400" b="1" dirty="0" smtClean="0">
                <a:latin typeface="SassoonPrimaryInfant" pitchFamily="2" charset="0"/>
              </a:rPr>
              <a:t>‘estimate, measure, weigh and compare and order objects and talk about properties, position and time’. </a:t>
            </a:r>
            <a:endParaRPr lang="en-GB" sz="2400" dirty="0" smtClean="0">
              <a:latin typeface="SassoonPrimaryInfant" pitchFamily="2" charset="0"/>
            </a:endParaRPr>
          </a:p>
          <a:p>
            <a:endParaRPr lang="en-GB" sz="2400" dirty="0">
              <a:latin typeface="SassoonPrimaryInfant" pitchFamily="2" charset="0"/>
            </a:endParaRPr>
          </a:p>
        </p:txBody>
      </p:sp>
    </p:spTree>
    <p:extLst>
      <p:ext uri="{BB962C8B-B14F-4D97-AF65-F5344CB8AC3E}">
        <p14:creationId xmlns:p14="http://schemas.microsoft.com/office/powerpoint/2010/main" val="2845886083"/>
      </p:ext>
    </p:extLst>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278</TotalTime>
  <Words>1524</Words>
  <Application>Microsoft Office PowerPoint</Application>
  <PresentationFormat>Widescreen</PresentationFormat>
  <Paragraphs>145</Paragraphs>
  <Slides>23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SassoonPrimaryInfant</vt:lpstr>
      <vt:lpstr>Trebuchet MS</vt:lpstr>
      <vt:lpstr>Wingdings 3</vt:lpstr>
      <vt:lpstr>Facet</vt:lpstr>
      <vt:lpstr>EYFS Parent workshop: the end of reception and getting ready for Year 1.</vt:lpstr>
      <vt:lpstr>The purpose of this workshop…</vt:lpstr>
      <vt:lpstr>The end of reception: the ELGs</vt:lpstr>
      <vt:lpstr>Today we will be looking in depth at…</vt:lpstr>
      <vt:lpstr>Number ELG </vt:lpstr>
      <vt:lpstr>Ordering numbers count reliably with numbers from 1 to 20, place them in order and say which number is one more or one less than a given number.</vt:lpstr>
      <vt:lpstr>Adding and taking away Using quantities and objects, they add and subtract two single-digit numbers and count on or back to find the answer..</vt:lpstr>
      <vt:lpstr>Other ways to support in Number… </vt:lpstr>
      <vt:lpstr>Space, Shape and Measure ELG</vt:lpstr>
      <vt:lpstr>Shapes</vt:lpstr>
      <vt:lpstr>How to support:  Space, Shape and Measure</vt:lpstr>
      <vt:lpstr>Reading: how to support</vt:lpstr>
      <vt:lpstr>Extending the word pot</vt:lpstr>
      <vt:lpstr>How to support writing at home…</vt:lpstr>
      <vt:lpstr>Extending their writing</vt:lpstr>
      <vt:lpstr>PowerPoint Presentation</vt:lpstr>
      <vt:lpstr>PowerPoint Presentation</vt:lpstr>
      <vt:lpstr>PowerPoint Presentation</vt:lpstr>
      <vt:lpstr>PowerPoint Presentation</vt:lpstr>
      <vt:lpstr>PowerPoint Presentation</vt:lpstr>
      <vt:lpstr>PowerPoint Presentation</vt:lpstr>
      <vt:lpstr>Spellings</vt:lpstr>
      <vt:lpstr>Useful apps and websites</vt:lpstr>
    </vt:vector>
  </TitlesOfParts>
  <Company>Ivy Chimneys Primary School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EYFS Parent workshop: the end of reception and getting ready for Year 1.</dc:title>
  <dc:creator>HLaing</dc:creator>
  <cp:lastModifiedBy>HLaing</cp:lastModifiedBy>
  <cp:revision>22</cp:revision>
  <cp:lastPrinted>2019-05-02T13:37:23Z</cp:lastPrinted>
  <dcterms:created xsi:type="dcterms:W3CDTF">2019-04-25T13:35:45Z</dcterms:created>
  <dcterms:modified xsi:type="dcterms:W3CDTF">2019-05-02T14:11:06Z</dcterms:modified>
</cp:coreProperties>
</file>