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</p:sldIdLst>
  <p:sldSz cx="9144000" cy="6858000" type="screen4x3"/>
  <p:notesSz cx="6797675" cy="9926638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DCA29-2450-499A-8C7D-3510F24DC2D6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C7C9-F753-4CE9-8841-C52B9B533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8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945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12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396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72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88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0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51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53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6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27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97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0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2AD9-6AF4-457E-9D58-32954DF22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3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275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" name="Google Shape;57;p7"/>
          <p:cNvGrpSpPr/>
          <p:nvPr/>
        </p:nvGrpSpPr>
        <p:grpSpPr>
          <a:xfrm>
            <a:off x="211137" y="5354637"/>
            <a:ext cx="8723312" cy="1330325"/>
            <a:chOff x="0" y="0"/>
            <a:chExt cx="2147483647" cy="2147483647"/>
          </a:xfrm>
        </p:grpSpPr>
        <p:sp>
          <p:nvSpPr>
            <p:cNvPr id="58" name="Google Shape;58;p7"/>
            <p:cNvSpPr/>
            <p:nvPr/>
          </p:nvSpPr>
          <p:spPr>
            <a:xfrm>
              <a:off x="1438468194" y="234205775"/>
              <a:ext cx="709015452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593466299" y="27023171"/>
              <a:ext cx="1366676004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645083544" y="46841040"/>
              <a:ext cx="1347810652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330517575" y="25222274"/>
              <a:ext cx="815394014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0" y="0"/>
              <a:ext cx="2147483642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7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275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6046787" y="4203700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2619375" y="4075112"/>
            <a:ext cx="5545137" cy="85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3960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828925" y="4087812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5610225" y="4073525"/>
            <a:ext cx="3306762" cy="652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211137" y="4059237"/>
            <a:ext cx="8723312" cy="1328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228600" y="228600"/>
            <a:ext cx="8696325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4" name="Google Shape;94;p11"/>
          <p:cNvGrpSpPr/>
          <p:nvPr/>
        </p:nvGrpSpPr>
        <p:grpSpPr>
          <a:xfrm>
            <a:off x="211137" y="714375"/>
            <a:ext cx="8723312" cy="1330325"/>
            <a:chOff x="0" y="0"/>
            <a:chExt cx="2147483647" cy="2147483647"/>
          </a:xfrm>
        </p:grpSpPr>
        <p:sp>
          <p:nvSpPr>
            <p:cNvPr id="95" name="Google Shape;95;p11"/>
            <p:cNvSpPr/>
            <p:nvPr/>
          </p:nvSpPr>
          <p:spPr>
            <a:xfrm>
              <a:off x="1436625692" y="234205775"/>
              <a:ext cx="708107207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592706239" y="27023171"/>
              <a:ext cx="1364925300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44257362" y="46841040"/>
              <a:ext cx="1346084115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1328813356" y="25222274"/>
              <a:ext cx="814349499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0" y="0"/>
              <a:ext cx="2147483647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228600" y="228600"/>
            <a:ext cx="8696325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211137" y="714375"/>
            <a:ext cx="8723312" cy="1331912"/>
            <a:chOff x="0" y="0"/>
            <a:chExt cx="2147483647" cy="2147483647"/>
          </a:xfrm>
        </p:grpSpPr>
        <p:sp>
          <p:nvSpPr>
            <p:cNvPr id="112" name="Google Shape;112;p13"/>
            <p:cNvSpPr/>
            <p:nvPr/>
          </p:nvSpPr>
          <p:spPr>
            <a:xfrm>
              <a:off x="1438468194" y="234205775"/>
              <a:ext cx="709015452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93466299" y="27023171"/>
              <a:ext cx="1366676004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45083544" y="46841040"/>
              <a:ext cx="1347810652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1330517575" y="25222274"/>
              <a:ext cx="815394014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0" y="0"/>
              <a:ext cx="2147483642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275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1" name="Google Shape;131;p15"/>
          <p:cNvGrpSpPr/>
          <p:nvPr/>
        </p:nvGrpSpPr>
        <p:grpSpPr>
          <a:xfrm>
            <a:off x="211137" y="5354637"/>
            <a:ext cx="8723312" cy="1330325"/>
            <a:chOff x="0" y="0"/>
            <a:chExt cx="2147483647" cy="2147483647"/>
          </a:xfrm>
        </p:grpSpPr>
        <p:sp>
          <p:nvSpPr>
            <p:cNvPr id="132" name="Google Shape;132;p15"/>
            <p:cNvSpPr/>
            <p:nvPr/>
          </p:nvSpPr>
          <p:spPr>
            <a:xfrm>
              <a:off x="1438468194" y="234205775"/>
              <a:ext cx="709015452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593466299" y="27023171"/>
              <a:ext cx="1366676004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645083544" y="46841040"/>
              <a:ext cx="1347810652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330517575" y="25222274"/>
              <a:ext cx="815394014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0" y="0"/>
              <a:ext cx="2147483642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228600" y="228600"/>
            <a:ext cx="8696325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1" name="Google Shape;151;p17"/>
          <p:cNvGrpSpPr/>
          <p:nvPr/>
        </p:nvGrpSpPr>
        <p:grpSpPr>
          <a:xfrm>
            <a:off x="211137" y="714375"/>
            <a:ext cx="8723312" cy="1331912"/>
            <a:chOff x="0" y="0"/>
            <a:chExt cx="2147483647" cy="2147483647"/>
          </a:xfrm>
        </p:grpSpPr>
        <p:sp>
          <p:nvSpPr>
            <p:cNvPr id="152" name="Google Shape;152;p17"/>
            <p:cNvSpPr/>
            <p:nvPr/>
          </p:nvSpPr>
          <p:spPr>
            <a:xfrm>
              <a:off x="1438468194" y="234205775"/>
              <a:ext cx="709015452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593466299" y="27023171"/>
              <a:ext cx="1366676004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45083544" y="46841040"/>
              <a:ext cx="1347810652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330517575" y="25222274"/>
              <a:ext cx="815394014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0" y="0"/>
              <a:ext cx="2147483642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1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7sW4j8p7k9D_qRRMUsGqy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phonicsplay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q=phonics+segmenting&amp;start=83&amp;hl=en&amp;qscrl=1&amp;nord=1&amp;rlz=1T4SNYK_en-GBGB313GB313&amp;biw=1280&amp;bih=685&amp;addh=36&amp;tbm=isch&amp;tbnid=4hkhmDNNH3HuvM:&amp;imgrefurl=http://www.littlemummy.com/2012/03/07/phonics-help/&amp;docid=Lh1Yvg-kLUVVQM&amp;imgurl=http://www.littlemummy.com/wp-content/uploads/2012/03/dog-phonics-flashcard.jpg&amp;w=630&amp;h=400&amp;ei=aOh9T9W9H8v58QPSi7GmDg&amp;zoom=1&amp;iact=hc&amp;vpx=625&amp;vpy=221&amp;dur=41&amp;hovh=179&amp;hovw=282&amp;tx=180&amp;ty=82&amp;sig=117638893342511017181&amp;page=5&amp;tbnh=149&amp;tbnw=253&amp;ndsp=20&amp;ved=1t:429,r:2,s:83,i: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Year 1</a:t>
            </a:r>
            <a:b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phonics</a:t>
            </a:r>
            <a:b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9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screening</a:t>
            </a:r>
            <a:endParaRPr/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2636837"/>
            <a:ext cx="2586037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341193" y="2920384"/>
            <a:ext cx="8551214" cy="143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lang="en-GB" sz="66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you help?</a:t>
            </a:r>
            <a:br>
              <a:rPr lang="en-GB" sz="66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 can practise their phonics by playing games online. They </a:t>
            </a: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 work on 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5 games</a:t>
            </a: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>
              <a:buClr>
                <a:srgbClr val="FF0000"/>
              </a:buClr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br>
              <a:rPr lang="en-GB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000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Mr Thorne </a:t>
            </a:r>
            <a:r>
              <a:rPr lang="en-GB" sz="200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phonics </a:t>
            </a:r>
            <a:r>
              <a:rPr lang="en-GB" sz="2000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GB" sz="2800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</a:t>
            </a:r>
            <a:r>
              <a:rPr lang="en-GB" sz="280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://</a:t>
            </a:r>
            <a:r>
              <a:rPr lang="en-GB" sz="2800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www.youtube.com/channel/UC7sW4j8p7k9D_qRRMUsGqyw</a:t>
            </a:r>
            <a:r>
              <a:rPr lang="en-GB" sz="2800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800" dirty="0" smtClean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80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80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32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320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www.phonicsplay.co.uk</a:t>
            </a:r>
            <a:r>
              <a:rPr lang="en-GB" sz="3200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dirty="0"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2207" y="4608275"/>
            <a:ext cx="1870200" cy="1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99932">
            <a:off x="4945453" y="4845153"/>
            <a:ext cx="1917694" cy="136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360362" y="158750"/>
            <a:ext cx="8302625" cy="1193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How can you help?</a:t>
            </a:r>
          </a:p>
        </p:txBody>
      </p:sp>
      <p:sp>
        <p:nvSpPr>
          <p:cNvPr id="266" name="Google Shape;266;p29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377825" y="755650"/>
            <a:ext cx="85725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  <a:buNone/>
            </a:pPr>
            <a:r>
              <a:rPr lang="en-GB" sz="2400" b="1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Phonics is not the only way you become a good reader. Continue to read with your child each night and encourage them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*Sound out the words and blend the sounds together.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*re-read to check it makes sense, and use pictures for clues.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 Ask questions about the book.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 And most importantly </a:t>
            </a:r>
            <a:r>
              <a:rPr lang="en-GB" sz="2400" b="1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ENJOY READING</a:t>
            </a:r>
            <a:r>
              <a:rPr lang="en-GB" sz="2400" b="0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dirty="0"/>
          </a:p>
        </p:txBody>
      </p:sp>
      <p:pic>
        <p:nvPicPr>
          <p:cNvPr id="26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9450" y="5084762"/>
            <a:ext cx="1652587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728" y="487025"/>
            <a:ext cx="78201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Phoneme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a single unit of sound e.g. ‘p’ ‘</a:t>
            </a:r>
            <a:r>
              <a:rPr lang="en-GB" alt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Grapheme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the written phoneme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PGC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phoneme / grapheme correspondence – being able to match up the sound and the letter shapes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Blending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merging sounds into words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Segmenting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breaking words into sounds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CVC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consonant/vowel/consonant e.g. ‘cat</a:t>
            </a: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 ‘chain’</a:t>
            </a:r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TW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- Tricky Word – a word that is not phonetically spelled  e.g. ‘the’.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HFW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– High frequency word – those that are most common </a:t>
            </a:r>
          </a:p>
          <a:p>
            <a:pPr marL="0" indent="0">
              <a:buFontTx/>
              <a:buNone/>
            </a:pPr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Digraph </a:t>
            </a: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/ </a:t>
            </a:r>
            <a:r>
              <a:rPr lang="en-GB" altLang="en-US" sz="2400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Trigraph</a:t>
            </a: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– a sound made up of 2 or 3 letters</a:t>
            </a:r>
          </a:p>
          <a:p>
            <a:pPr marL="0" indent="0">
              <a:buFontTx/>
              <a:buNone/>
            </a:pP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Split Digraph 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– What we used to call </a:t>
            </a: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magic/silent 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‘e’ words. E.g. ‘make’.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6427" y="0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dirty="0">
                <a:solidFill>
                  <a:schemeClr val="bg2"/>
                </a:solidFill>
                <a:latin typeface="Comic Sans MS" panose="030F0702030302020204" pitchFamily="66" charset="0"/>
              </a:rPr>
              <a:t>Terminology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748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341312" y="1773237"/>
            <a:ext cx="8645525" cy="50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children have a </a:t>
            </a:r>
            <a:r>
              <a:rPr lang="en-GB" sz="24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 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minute daily phonics lesson.                  *Children are taught to read by breaking down </a:t>
            </a:r>
            <a:r>
              <a:rPr lang="en-GB" sz="2400" b="1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words 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‘graphemes’ into separate </a:t>
            </a:r>
            <a:r>
              <a:rPr lang="en-GB" sz="2400" b="1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sounds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‘phonemes’. They are then taught how to </a:t>
            </a:r>
            <a:r>
              <a:rPr lang="en-GB" sz="2400" b="1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blend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these sounds together to hear and read the whole word.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around 40 different sounds.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609600" y="469900"/>
            <a:ext cx="7272337" cy="11763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What is Phonics?</a:t>
            </a: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149725"/>
            <a:ext cx="2646362" cy="264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" y="450850"/>
            <a:ext cx="8816975" cy="622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/>
          <p:nvPr/>
        </p:nvSpPr>
        <p:spPr>
          <a:xfrm>
            <a:off x="865187" y="371475"/>
            <a:ext cx="7413625" cy="1512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Why year 1?</a:t>
            </a:r>
          </a:p>
        </p:txBody>
      </p:sp>
      <p:sp>
        <p:nvSpPr>
          <p:cNvPr id="193" name="Google Shape;193;p22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285750" y="2459037"/>
            <a:ext cx="85725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*Every Year 1 child in the country will be taking the statutory phonics screening check in June.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check is very similar to tasks the children already complete during phonics lessons and it will be done with </a:t>
            </a:r>
            <a:r>
              <a:rPr lang="en-GB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 </a:t>
            </a:r>
            <a:r>
              <a:rPr lang="en-GB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Spears.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0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focus of the check is to ensure that all children can read by the end of year 2. The year 1 screening (mid point) will provide evidence to help teachers plan for year 2.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rgbClr val="CC0000"/>
              </a:buClr>
              <a:buFont typeface="Comic Sans MS"/>
              <a:buNone/>
            </a:pPr>
            <a:r>
              <a:rPr lang="en-GB" sz="2000" b="1" i="0" u="none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</a:t>
            </a:r>
            <a:r>
              <a:rPr lang="en-GB" sz="4400" b="1" i="0" u="none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not a reading test!</a:t>
            </a:r>
            <a:endParaRPr dirty="0"/>
          </a:p>
        </p:txBody>
      </p:sp>
      <p:sp>
        <p:nvSpPr>
          <p:cNvPr id="195" name="Google Shape;195;p22"/>
          <p:cNvSpPr txBox="1"/>
          <p:nvPr/>
        </p:nvSpPr>
        <p:spPr>
          <a:xfrm>
            <a:off x="1481137" y="22129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1481137" y="2212975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6110287" y="4213225"/>
            <a:ext cx="2014537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573212" y="2259012"/>
            <a:ext cx="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874837" y="240823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874837" y="2408237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/>
          <p:nvPr/>
        </p:nvSpPr>
        <p:spPr>
          <a:xfrm>
            <a:off x="109537" y="682625"/>
            <a:ext cx="8924925" cy="981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What will the children do?</a:t>
            </a:r>
          </a:p>
        </p:txBody>
      </p:sp>
      <p:sp>
        <p:nvSpPr>
          <p:cNvPr id="206" name="Google Shape;206;p23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379412" y="2701925"/>
            <a:ext cx="85725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check will take 4 to 9 minutes to complete;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*They will be asked to ‘sound out’ a word and blend 	the sounds together. e.g. d-o-g – dog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check will consist of 40 words and non-words;  </a:t>
            </a: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*Children will be told if the word is a real or ‘alien’ 	word, with a corresponding alien image.	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1481137" y="22129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1643062" y="2214562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6110287" y="4213225"/>
            <a:ext cx="2014537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573212" y="2259012"/>
            <a:ext cx="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23" descr="http://t1.gstatic.com/images?q=tbn:ANd9GcTF82sc7cDpxbcU2jFciBxDWWdB_vAYiXO85hnZ4bkkalktk8Mu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100" y="4425587"/>
            <a:ext cx="1249500" cy="1781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213" name="Google Shape;213;p23"/>
          <p:cNvSpPr txBox="1"/>
          <p:nvPr/>
        </p:nvSpPr>
        <p:spPr>
          <a:xfrm>
            <a:off x="1874837" y="240823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1874837" y="2408237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542925" y="517525"/>
            <a:ext cx="8277225" cy="1066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Examples of words</a:t>
            </a:r>
          </a:p>
        </p:txBody>
      </p:sp>
      <p:sp>
        <p:nvSpPr>
          <p:cNvPr id="220" name="Google Shape;220;p24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312" y="1785937"/>
            <a:ext cx="3500437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87" y="1785937"/>
            <a:ext cx="34290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/>
          <p:nvPr/>
        </p:nvSpPr>
        <p:spPr>
          <a:xfrm>
            <a:off x="115887" y="517525"/>
            <a:ext cx="8997950" cy="860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How will it be administered?</a:t>
            </a:r>
          </a:p>
        </p:txBody>
      </p:sp>
      <p:sp>
        <p:nvSpPr>
          <p:cNvPr id="228" name="Google Shape;228;p25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307975" y="3008312"/>
            <a:ext cx="85725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lang="en-GB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 </a:t>
            </a:r>
            <a:r>
              <a:rPr lang="en-GB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Spears</a:t>
            </a:r>
            <a:r>
              <a:rPr lang="en-GB" sz="24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conduct all of the screening checks with the children. The children </a:t>
            </a:r>
            <a:r>
              <a:rPr lang="en-GB" sz="2400" b="0" i="0" u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be </a:t>
            </a: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familiar with this routine.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children will complete the check one to one in a quiet area of the school.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*We are not permitted to indicate to the children 	at the time whether they have correctly sounded out and / or blended the word. </a:t>
            </a:r>
            <a:endParaRPr dirty="0"/>
          </a:p>
        </p:txBody>
      </p:sp>
      <p:sp>
        <p:nvSpPr>
          <p:cNvPr id="230" name="Google Shape;230;p25"/>
          <p:cNvSpPr txBox="1"/>
          <p:nvPr/>
        </p:nvSpPr>
        <p:spPr>
          <a:xfrm>
            <a:off x="3121025" y="1781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25" descr="https://encrypted-tbn0.google.com/images?q=tbn:ANd9GcTJrhPhFaYbzSZ88iSHWFIGLn-6NTHZdo7vSVnH0GEExI9imEOpY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737" y="1401762"/>
            <a:ext cx="2195512" cy="14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285750" y="512762"/>
            <a:ext cx="8572500" cy="10779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And the results...?</a:t>
            </a:r>
          </a:p>
        </p:txBody>
      </p:sp>
      <p:sp>
        <p:nvSpPr>
          <p:cNvPr id="237" name="Google Shape;237;p26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357187" y="1484312"/>
            <a:ext cx="8429625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*The children will be scored against a national standard (</a:t>
            </a:r>
            <a:r>
              <a:rPr lang="en-GB" sz="2400" b="0" i="1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determined by DfE</a:t>
            </a: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*We will inform you of the results during the summer term.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*If your child’s score falls below the national standard they will be supported and will complete the screening in year 2.</a:t>
            </a:r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4479925" y="301783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4479925" y="3017837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7937500" y="4649787"/>
            <a:ext cx="142875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572000" y="3063875"/>
            <a:ext cx="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6" descr="data:image/jpeg;base64,/9j/4AAQSkZJRgABAQAAAQABAAD/2wCEAAkGBhMSEBUUERQVFRITFRgVGBYXGBwfGhodGxgcHhobHBgYHCYeFxkjIxYaIC8hJSkpLCwsFx4xNTAsNSYrLCoBCQoKDgwOGg8PGikkHyQpNCktKSwpLCwsLTQpNS8sKS8sLCwsLCwsLCkpLSwqLCosLCopKSo0LCwpLCwsLSkuNf/AABEIAJAAyAMBIgACEQEDEQH/xAAcAAEAAgMBAQEAAAAAAAAAAAAABQYDBAcCCAH/xABHEAABAwIEAwQHBAUJCQEAAAABAAIDBBEFEiExBkFRBxNhgSIyQlJxkaEjM7HBFCVDYtEIFXJzkqKys/A1VGOCk8LS4fEk/8QAGwEBAAIDAQEAAAAAAAAAAAAAAAECAwQFBgf/xAAyEQACAgAFAgMGBAcAAAAAAAAAAQIRAwQSITFBUQVhcRMikcHR4TKhsfAGFCMzQlKB/9oADAMBAAIRAxEAPwDuKIiAIiIAiIgCIiAIiIAiIgCIiAIteqxGKP7yRjL+84D8Ss0cgcAWkEHYg3B8wgPSIiAIiIAiIgCIiAIiIAiIgCIiAIqtxP2kUVFdr5BJMP2Udi7z5N8yq7HPi+KtBYW0FG+xDt5XsOtwRrqOmXfmqOS4RRzV0t2WjiPj+jojllkzS8oo/SeTyFh6t/Gy8cIcS1NW6V01G+mibl7syE5nXvf0SBptrtqvfDPAVJRC8bM83tTSelIT1v7PlZWNSr5YSlyzFVVLY2OfI4NYxpc5x2AAuSfAALhnFHa1VVj3NoXmnpAbCUD7WS25BP3bfK/jyFw7esUMeFiJpIdUzMiuOgu438PRAXHwAwNaOQsPILWzOK4JKPLPR+B+H4eanKeN+GNbd2+D1A6aN5khqqhkp3k71xJP7wPrKw8G9otTSZ21VQ57rukaJX3ZI3UuZd33b77G+7hoQLGvMesdXRtkFni/Q8x5rQjjz4k38/35Hpc/4Dl8fDvLpRl07P1+vxOq03adWPNNM1kLo6pz7QkFpYwBxDjLd2Zwyi/o2OawA3Ubj3bRWRufTxwU5qLX71r3FkQPvMc0Xfz3tqNDZUSSrmMMEWZoFMbxyBp7waEWOuQ6He3JYaenDBYXJJJJOpJO5J5lZp5qSlcZWq4r5+nQ4eU/hzGxMX+utMV5q36cmtU4X3z3S1D3yzPN3vc7c/wUlgOPVWGOD6ORxjBzPp3m8bxzsPZd4jX8FrueQUikNyDuLbdCFhjmMRPVZ6XF8IyM4eyUEm9k1z35/wCdT6O4S4oixCkjqYdA8Wc0nVjh6zT4j6ix5qZXIP5PsxAr4r+gyaNw6XeH305eoF19dmLtWfNMSDw5uD6OvgERFJQIiIAiIgCIiAIiICv8Z8Yx4dC2R7HSOkdkYxu7ja+/LZVgU+LYobvccOpCNGt1md8ToW3/AOX4FdEfE11swBsbi42PUdCvaq42Ucbe72Oe8SdntJTYRVNp4QZBEXmR2shLSHE5jtsdBYK08GSB2HUhGg/R4vowD8ls8QNvSTg7GGT/AAFRfZu++E0h/wCC381CSUtiEkpbdiyIiK5kOW/yhKRxw6GVou2GpY53wLXNH1IHmuSEkuLhqLNcPEEG9vFfTXEmBsrKSank9WVhbfofZd8QQD5L5gjpJIJX00wtPTOcwtPtNvuOo2IPS3Vaeaja1I9H4DjqOI8GXWmvVWvnfnVGwNQC3ULLGV+Bg35nyv8AEL3ZcqR9Aw4vl/kERLqhnMLhcr9jNszjoN/ID/6hOqyYdg8uIVTKODd+sr+UcdxmJ/hz0HNZ8ODm9KOXnM1h5TDeNPpwu76HUf5P2GObRT1Dxb9JnJbfm1gsD8Llw8l1NaeD4VHTQRwQi0cTQxo8B16k7k9StxdxKj5VKTk22ERFJAREQBLqh9rmNPpoKVwmkijfVNZKY75iwseSLtFxsNtfkqbwhVUs+M0jKNkrRG2aaR7u8BcMmVo+0JLm3J352UN70XUbi3aO3IiKSgREQBERAaOOj/8ALP8A1Mn+AqF7MT+qKT+q/wC4qcxaZjYX53sYHNcLvcANQeZXNOzztEo6bDYYJHPdMwPvHHG959ckagW1v1VG0pGNtKW51dFSYe0eSU2p8NrZBcDM5gYNT1cVdlZNPgupJ8BUHtO7Mm4iwTQER1sQ9B+wePcf+R5XPIq/IpLJtO0fKUc8jZHQVEboqiPRzHCx+IH1/BZRJY6runaT2dsxKHNHaOsi1ilGl/3HnctP0OvUHg0bnh74ZmmOohcWvYd7jc/BcvMZfR70eD3vg/jDzKWDiv31w/8Ab7/qbDnrHmJXl5A9ZwFupC9Q0UtTUQ0lMftZzbNya3m422FrnyWth4bk0kdrN5yGBhyxMR7Lp18j3hmHTVc4pqNueY6ud7MQ5uc7kBf68yvoHgXgWHDIMkfpyvsZZj6z3fk0XNh49SSs3BvBdPhtOIoG+kbGSQ+tI7qT06DYKfXYwsJYapHzfP5/Ezs9U9kuF0X38wiIspzwiIgCIiAoHalC6WSihZN3DhJNU96AHFvcxa2ad/vVF8AYCW4vJM6pkqSKGItfJa/20jvVtoG2juB++rFxf/tCh6FlWD8MkR/IKM7PRlrZGncUFM3TYiOWdnXwC0niS/mNF7UZtK9nZ0RERbphCIiAKscT4NiE8rRS1jaaDL6YDA55dc6gkbWtzGys6KGrIas543sZgkOarqamofe93PsPkQ4/VW3hrhiGhhEUAOUEnM4guNzfV1hdSyKFFLgqoRW6QXmSUNF3EADck2HzKrXEvGghkFNSxmornjSJuzAfbldsxv8ArTdR8PAUtU4SYtOZ9iKaO7adptzG8hHU2S+xOroiYqOPsPYbOrILjcCQH8Lr9pOPMPkOVlZAXE2A7wAnyNrreouH6aEARQQsA92No/ALxiPDNLUNyzU8Tx+8wfQ2uE94e8SLHgi4IIPMKp8Z9mNHiRD5Q6OdosJojZ1ujtLOHx1HVSnDPCcNA2RlOZMkj8+V7swboBZt9m6eKmlPqWTfJR8G7GsMp814TO5wsXVBzm3gLBoPiBfxW/wp2b0WHSyS0zHZ5Blu92Ysb7jCdm/M6DVSuJY+yGop4HNcXVTntaRawyNzHNc/gpRBqsIiKQEREARFG4zxHTUjc1TMyO4uAT6Rt7rR6TvIJdEN0SSKp4f2p4bM/I2oDT1ka5jT8HPAF/BWmKVrmhzSHNIuCDcEdQRuFCafAUk+Cn8VgnE6LezYKt3he8A+mb6rS4cZkxdtrAPopgR/QqgR/muW/wAXC2I0DveZVx/Nkbx/lqOwt362pST60FaPjaWE/wCvguZK1nV6fU21/ZZ0JERdQ1QiIgCIiAKr8c8QyQMjgpLGtq3d3EPdHtSHwaFaFQsRrmRcQxuqSGMdRlkDjo3OZPSF+RI08wqyexSb2LBwlwnHQw5Qc8z/AEpZnaukdzJJ1t0CnUWjiOO09Pbv5o4ydQHuAJ8iVOyRbZI3kUGOOcP/AN8p/wDqN/ipakrY5W54nte0+00gj5hLQtGZERSSVLjcZKjDpuTKwRk9BLG5v42+atqqvacz9WSv5wuimHxZK0rBV8cTSTvhw6l/Se6t3krnhkbSRfIHEek6xCpdMpdNlxRV3hTi8VZkikjMFVAbSwuNyOjmn2mnqvHaBickVHkhNp6qRlNGejpDYu8hc+StqVWTqVWRdXxLWVtS6HC8jIYCWy1UjczC4exGB61uZ8OXPVm4xxHD5LYjTiamAF6qnafRBNruYTy5jTzVzwHBmUlNHBEPRjaG/E83HxJufNZsUbGYJBN90Y357+7lOb6XVafNldL5vcieI+MYaagNW0iRhaO6sfXLvVH5nmACqpwdwQ2uDcRxP7eacBzIzpGxnsjJ7WnI6a8zquf19a5/D1O03LY66RjSenducB/fPyXe+H6mOSlhfDbunRMLANgMosPLbyVE9b3KReuW/YjZuz3Dnb0cGl9mAb/0bf8ApVnB6ObCcShpWSF9BWZ+7a83dE9rbloPTbwN+o1veL41DSxGWokbGxvM8/ADdx8BqqJglY/F8TZVsa5lDRZ2xFwsZJHCzjbkBp8LDmTa0kk1XJaSSarkzdtT54qKKppR9rSziS+XNlaY3scSNrekN1T+E+0CCrxKhdbu3RySRkOcPSNRDqWjkBIwtt+8zquzYvhjKinlhkF2Sscw/Bwt+d18/cIcL08tZR0eQtqqeeR9Sbm7RC69gdBZ7g23MAnqqzw4uanW6NiMnTR9GoiLMUCIiAIiIAo3HeHaesi7qpjD2bjkQerXDUFSSIGrKU3sppxoKmtDPcFQ7L8Ntlu0PZph8Zzfo4kd70xdIf75I+itCKulFdEexEScIULhY0lNY6fcs/8AFUrHcB/mWVtdQ5m0pc1tVTi5blJt3jQToR9L9Lrpiqfahi7IMMmDtXTN7ljeZc/TbwFz5KJJVZWaVWR+I4rUYlVOpaGUw0sOX9IqWes4uFxHEeRsRc6W/H2ey/JZ1PX1scwN87pM4PxYbArP2R0TI8JgLAAZMz3kc3ZiLnyaB5K5IlatiMdStkZxJRd7RTxu1zwvb55Dr81Bdk1I1mEU5bvIHSOPVznG/wCAHkrbMwFpB2II+aqPZHU58IgGnoZ4/wCy82T/ACJf4l6GLi+IU+I0FY3TPKaSW3tNkByX+Dh9QsnGk7GV+GPmNoRNKM3siQxgRXOw3cs3afCThr3tBLoZIpm2FzdkjTsPNTeLYPBW05inZnieAbHQjoQd2uCVyiGuUvU3pJQ0EuIAGpJNgPiTsuccYcXvr2vocJYZnP8AQlnH3bGnQgPOhJ2J6HS5Uwey6BwDJqismhba0Mk7jHpsLC1wFaqDD4oGCOGNkbG7NY0ADyCNN7BqUtuCpUXZfT/zY2imJdZ3emRpsRIfabfkBpY8lHYR2ZVlJdtLib44T7BiDrfAOcWg+IAXRkTQh7OJRoOyWmdJ3lZLPWSdZnnL/ZbbTwvZXWnp2xtDGNDWNFg1oAAHgBssiKySXBZRS4ComCcLuhx+rnynupIGPabaB8jgJADbU/YAnpm8Ve0UlgiIgCIiAIiIAvL5ANyBy1XpamKYVFURGKdgkjdu13hsfAjqEBtoqTJwfXU1/wCbq093ygqgZGDwbJq9o8NV7MOOS2BfQ045vYHyO8musPqq6vIpqfYsGPcRwUcRkqHhoA0b7TjyDW7uJ2VY4cweatqRiFcwsa0EUtO79m0/tHg/tHfT5KQwXs/ijlE9U91ZVDaWbZvTJH6rLK1JTfIpvdnNMPrZsElfBNFLLhz5C+GWNpcYsxuWOaOQ/ja97CSru1aEty0UNRVTu0axsL2gHkXOc0WbfpdXlFGlrhjS1smYqYuLG94AHlozAbA21A8L3WvhWDw00fd07BHHcuyt2udzqt1FcuEREAREQBERAEREAREQBERAEREAREQBERAEREAREQBERAEREAREQBERAEREAREQBERAEREB/9k="/>
          <p:cNvSpPr txBox="1"/>
          <p:nvPr/>
        </p:nvSpPr>
        <p:spPr>
          <a:xfrm>
            <a:off x="7897812" y="340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/>
          <p:nvPr/>
        </p:nvSpPr>
        <p:spPr>
          <a:xfrm>
            <a:off x="742950" y="371475"/>
            <a:ext cx="7894637" cy="12017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mic Sans MS"/>
              </a:rPr>
              <a:t>How can you help?</a:t>
            </a:r>
          </a:p>
        </p:txBody>
      </p:sp>
      <p:sp>
        <p:nvSpPr>
          <p:cNvPr id="249" name="Google Shape;249;p27"/>
          <p:cNvSpPr txBox="1"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07987" y="1773237"/>
            <a:ext cx="85725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c Sans MS"/>
              <a:buNone/>
            </a:pPr>
            <a:r>
              <a:rPr lang="en-GB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your child  to use their knowledge of sounds to work out the words when reading and writing. </a:t>
            </a:r>
            <a:endParaRPr/>
          </a:p>
        </p:txBody>
      </p:sp>
      <p:sp>
        <p:nvSpPr>
          <p:cNvPr id="251" name="Google Shape;251;p27" descr="data:image/jpeg;base64,/9j/4AAQSkZJRgABAQAAAQABAAD/2wCEAAkGBhQSEBUSEhQWFRUUGB0aFxgVFh4dIBoYFhgYGhgdHBodHCYeIBsjGhoYHy8gJCgpLCwsGB4xNTAqNiYrLSoBCQoKDgwOGg8PGS0lHyQ2KSw1KiosKSw1LCwvLC0pLSkqKiwpLCwpKSwpKSwpKSwsLCwpLCksKSwtLCksLCwpMv/AABEIAHQAoAMBIgACEQEDEQH/xAAcAAABBQEBAQAAAAAAAAAAAAAFAAIDBAYBBwj/xABIEAACAQIEAwQGBwUECAcAAAABAhEDIQAEEjEFQVEGEyJhBzJCcYGRFCNSYnKh4ZKxssHwFyRj0RUzgqK0wtLxFjRDU1SDk//EABoBAAIDAQEAAAAAAAAAAAAAAAIEAAEDBQb/xAAtEQACAQMDAwIFBAMAAAAAAAAAAQIDESEEEjETQVEicQVCYYGxI5GhwRQVM//aAAwDAQACEQMRAD8A3+a4kEYg6hAtCrFkVmOo8hznYOW2Fr9LiNIlFIQh20agwI1aXJgkCboRsJJ8rsFU9T8zhd4dpPzOHOlK/Jh1oNJbTirJA6mPng5ksn3YN5nywCnEv0t/tt88HUhKSsmY05KLux/ZCrWanVNfvv8AWnuxmECuE0rE6QAZbU1h4dWn2cHlXGe+lP8Aab5459Jf7TfPGToNu5r114NGRiBcmgEaRfrfAP6S/wBpvnhfSX+03zxSoS8k6y8DaggkDaT++2K2Zzapuyhj6oJ3JtPuHPExIFzYDf3DGGzGQraj3mpmPrGN2neeQiIXlEcsHWqOmlZXAo01Uk7s2dAAL4xqpm8MLr9/ykyx6TaLgzV+GDdEB8h4SPwsIt9026dC2gsKo5gAfIAYmyr6To5ez5fd93T4jpKmopSh+rT+6Nac9z2MG/6FqTM0+ZAcajc7axDKbm6tHlcnHArSAQw0uuoapiZiQ3iE8iCwPU4LRivnROjqGsfKCSPd+h5Y5kdS22n3G9uUMqmAtifrFsInntNsdqZlAYlr7AoZtvYAz8Ok46wHglA41jwmIO/2rfPDOJcNLXpJoEEFXcMDJVrKZWJUSCwtNtsNaeu6S5Br01N5JKdQEAgyDzGJDHn8sDkpOkArpJv9SbE8/AbT1Ak85O+GJxB5AAVr3HqNp1MtgXu3hJ0henWB0YaqMld4E5UGuMhXWP6AwtY8/kP63xBTrqxgG43Bsfkbx57eeJMMqzyjB3WGLCwsLBAiwsLCxCCwsLCxCCwsLHGYAEnYb4hCDNVYt0ufn4R8SJ9yn4tytO89P4v0BNuRZugxCwLNEXmSN/Gdh7lA+St1GHrxSgvh76nax8amD5kGAZ5HrjLcr5ZpZpYCmS06xriPPacXs3RplHCFAxHhhhGoXW34owBynEqVUlaVWlUI3FOojkDzCsSPjizgZ01UzcuM9mLFgsCAw2YAj3ESPyOKub3T8R/gbE+SE0gPsyP2WIH5RiDN+sn4j/A2PNSjtqWOpF3scb2Px/yOLZc4qc6f4j/A2LOBqPIUuRMARBEg7g4r1OGUiQdA52k8xBPv8x798WMLAqckrJgWXIMrZCoFIE1YB0agGvFpMhlaYGqSDv7q2UrHUxVjCDxBzI02hmM61axkkW8UrvBzEL5gsYUn3zuNjfkvKeewvJDUNXJcAuCfORgrr9ofPDg46j54D4UY9Z0/qcTqBnCwGGHaz1PzOJ0i+oF8LAkV2+0fnhwzTfaP5YrpsnUQUxVruzVFpUwC/rGSYUTALkX0yDA9orA5lRvE+KVKdF3W7BfCABJYkKoAPtFiAAeZGLed4nS4TkWr5ltVQwXvLVaxFkUm8ADSOirPXHK+Iap6dKEcylwN6eCqep8Iu1OD5ahTNTNMjges+Y06BMbIfAsn3tfc4CZr0w8LpEIMxqt/6dNio8rAD5Y8WzXHM1xziFKlVqFVq1AqIvqUlvJVZuQsmTc4954PkMtk9OWy4p0m0yEBAqOq2Lt7bX3JnnEAW5L0Lqq9aTb+nYeUkuEVMr2v4ZxCKYrUqjA+FavhYMbSmqCGv7BnBGtw6pQvSL1U9qm7anA603YyfwOb8mU+tQ7T9mcvxGm1GsVNRbBwQalFmEg7zB30NAYT5Eec+j/0mVsrmfoHEH1U1Y0hUYyaTqxWC3tU5EX2teLYSlotRov1dLNu3yvuW3GpiSPX+D5halMuhlS7xaNjBBBuCCCCDcEHHM8vjT/a/cB/zYjrjuKyuv8Aq8w4VxyWowhKg/FARhz8DWIOqXPeun4X/fS/zxpSrrULqrv+e4cY7WkR+1T97fwPiziBFlqY82/gfFo0jgqid0XJ5GYpcV4otBAzAsWbSoXmYJuTYCATOLdVotEmJiYt1J5L5n88UM5lBVENfYgxcdI5qv8AvPPIDAwjnJQP4Z2hbMVAmhQrAmxJsORPMeQA88H0pxt8TzPv/qBsAMUeDdnxRYvJJIgAiIHzN/1wXAwc4q/pLk12MzhYfSy7sAQoAIBGptwRIsATth4yf26gA5hPLcSZNvICOePWT11GPDv7HFjpKsu1vcr1aoUSxCjqTH78Da/aKmLLLe4QPmf8sC+2JXvaegEL3cgkHxEsbgm5EAfLA6mfBdb9ZgeU/wBCeuFZ66Ul6FYZjpEn6shluPs1lUfEn9y/zY4pZnPk+u+3JAFjr6on5m+KVOlJvPwxbp8Jeop7ukzDqJP57fLCcqjk7yY5GCisIsdnU7zNUAoKp3uonkxpo7xHPafKMZf09cYZ85Sy8+CkmqPvObk+cAfPGy4Lxb+85ZWTRpq6I2HipugHS0n3k++cL6ZKAp8VSq6a6ZjUpJGrSwLLO4lSBPn5Y5VRL/Yxz8rsRN7HdALsTwbMU+IZGppaitWqvd1aiNobqBtqkSsAidW/PHtWc7EB+LU+Jd8w7tQO60yJVSo8eqy3kiN5ve2OzfbXhWfoDIk1cmiaWy9RltTdJ03V2IC6iLnbYixwzJ9vc3wpBQz9F8yjEmlmlrag6HbS5BDjmPEpE3x1wDe8C7Jrlczm8yrvUfNuG0tA0xqOgNMGWaATAAgdSfm/jtZ3zVd6gAqNVcuFMgMXYsAeYmceq8W7VZ3iYQ5TvMhlFJNTM1KmgMG0x4hHqlWACtfVBjFPjWf4YeGPk0zSlqK6lYU/FUqiWBnTB1MYJBBA5mLwht+w/Emz3BBqJ7xUZNXPXTvTYeYYKfeME+FV+8K1JJ10g12J9c02ESbD3YzfokrfRuEVKzXCK1XSN4UVG/OIHxxpOC0EpqlJWLmlRpozciyjSSvlKH8scTQ2hLUQSxdW/s1cW5wZb4jltYpqF1eI2gH2Hve2IkzPdeEVr8wZdFPIczqmPVsOh2IrjfF9TmmJ0IYJG7NBDz90THUkHyxDlgTtt18j/Xv6xtjqQlensdiSh695o8tmhVkJcg3WxII2JJs3kT4VjYt4cEaGX03N2veTad4m8nmdz7rDN1M01JqZSBpAt9qQNQJ8/kIBAtfS5XMrUQOuzDnuDzB8wbHCtSDj7EuS4WFhYxIZU1iNNmKBSVR7hpA02Hqi5gnVpI2xailVADLoM6RIAki4CsLHqF89sMOdArLQ8JDA+Fhs3iazcp+MfG3czwpGMQAW9moBf8LbE29+Gqt1LIVJpxVgXx/s27ovdjWyG2poOmPVANjeCLrEbGcAMrlvrRTdXVuhUlh8OY8xbGsWrVogKACBPhqMxkTbS0ErAtMsPLpa10q6gVEgzAFT7Q+w4tPuIJ/LFKo0rBuObmarZinlzanqYXmpBH7P/Y4q5jjdWsPHV0qYGlByJgAgW/aPLBjiXZHc02n7tTz6N/Ij47DAWnwWoauju2DxMGwgHeTaB5dcFBRtzkCSZVq0vCdJKmxVjcqykFG6SrAG0Dw+eCHbbhC8W4euYpwtRQNYn1KoHqmbxLFZ5gowtgvQ7OU0H1xLvvoSeXluRuJaBuMCM0Heu65QeFgiugkq2geHUwHhI2DCRFvEIhXU0nUcZ03aUf58ou1jEdnPR7lxkzm+IVGpqrEFVYDTpOnS3hJ1ltlXlp3mz6vpByOWpfR8llnq09WqK9Ru71SPF3ZLSfeBBvB57PjPYDL55BS700s0BLI4AY6bTpBIdQDAYah94Xxhc76D+IK0IEqLybWB8wTjWn8RoyxUe1+HgycGg01Ph/HCi/S8zSzMQtOsVKyeSIIQ7QApUmBbljM5z0XZiln1yvro4DCqikAoTBsfbnw6evlfF+l6F89TAqVCieJQAryxZmAWNIN5jHqKcCz1MpUCVq9VFHirNSXU199NQgU7k6RJNxJJkHU1W6D/AMf1Pi/ZEUc5GcRyiZfL0sjTABcK9aPZpUyIH+0wFMdQtQ8jiXhFfxsJjUFjaSRqJAJMCzA35TGxxLluA5gEu+Wq1KjXd2alc7CF7yFUDYXgWAuTiynD8x4pylSCZ9ekbQAN6l9sDpdM6VLY+Xlv6hOVncHZvg6PWHiJDapVIIUm4GoncwfPfrOCNPJoqhAohRAC726tjr5HM2/utWxB9ekNv/sxL9HzH/xaoHQNS/M95+788MODXBe+/JDVyin1uQ2BvGwv+nzxb4XRNIXBCO19R2JsjQNgfVPnoPWZKFKqt/olYn30t/Id7b37+eKGepZ2rIOWqIv2VqUvzbvASdjaAIG++BlGTViYNDitns6Kazux9UdSN/gJueVuZGKlLNZuPFknJC7ipSGp/drssXm8XABwKzRzCDvczRqKCwUvKELqbSghXJCyQOcTJ5nE0+m3ztN2RjVm4xvHIIzmfKV60BNQdSpZZMqAQFb2bx8Cca6vmFNLXGpWAIU89UaQQR1Inp8MZjO9m6hdmVtWok3Yg3MwRsek+Q2wY4blnGWai0FlHhgk2JLJc/eBHwOCrQfIVGaeCTLuzSp0kcg06TAkhSSzKwBB9oETtBiKtw9GMAaWPsVNja+k3U26ScRDMXWCtyKiarSdBUwZj1Sg0mJ1G+J8rTetWiq+mV8NJTIiCQzagNd1bdelxhHerXkM3s2QpWqUjpgkWhXNo5+K7D4ahfbpO3EKbCGF5EI0C5Jghp08jeQcWhQbTAggSGp1CSARYw/rDymbEbbilVyYY6VJRmBBRwPEOelrg8/VJO+2D5yXcmoZErILEAmdI/5nI1t7zHTliRmSisWUKJCqt4G5Cjlb1vzwNcVKcqC6DSYCiRqtpiZC87jbphzZGFLsCJ5AnU0kTzkiN5my7WxLl8HM/V75e7amrJ9loLTBggkEKQeaiRyPLCp8PKQGr11MWSnWZmPwYtpE8yfji7lKyHwr9Xq2JILN+FhKx+GTblidKCrIUSZvfn95t5+Z/LGU7PE1+6KumCnyJ7yi7NUJWvSgNVZ93A8Vwh9wWB1OPQwMYnN5UhqTEzFelA2A8Y2HP3mfhja4e0ttnpMKvJ2MBcx2rpJxCnw8h++q0zVUgeHSpYGTO/gPLpjGZ/tHxTOcTzWU4e+XoJk9IZqyli5cSNg1rHYCOe4wL7ZrnP8AxDklyrUhmTkipd1OhfFW7xtNzyMC+4w0ZHsIwox5n2Z9I2Y/0Rnc1mwj1clVel9WIDsujTPQaniRyHXAzsL294lm87lxIr0KgJr6cs1NaEglQKp9Y7AXvfffEIevnGd4X22pV+IZjh6pUFTLKGdiF0kHTGmGJ9obgbHGR7O9peKcTzFWtlamXo5SjmO6KOhLsiFSxnSfEVPUXMcpxjeM9r34dx3ilSmoNSqEpI7+pTZu6OuoegANuZxCH0FGAHbkf3J/x0f+IpYt9nMrXSgv0quMxVa7OqKqiQLIFF1+8bmZtsKnbn/yT/jo/wDEUsXHlFPgErmAf1w5qhUhhGxWTtcSpaOQYCTyDNgYXlyp74KAh+ooiq01DWEsCrQo7oXAmWxQ7QVWGSqPT+lMRTL6KtBApRT45KJsIMiRIvswlivCmrxTE6KndSDHdU+7ddMvpIIaJBIMDoonYC1vLFjMMWdWVNSqLhhpJPj0lbagRqa46iAeWAyfE8oKdGojdxm6lUK2XUEGlpUpUVtz3ZddR1+IA9VnG6ymalQyyywCVIh0DAEal/mtrGwxxqtOzceUdaLU1kr5rLmsHRHeGLsysAbqaemSQRudonaeWLlFKK0QEUWY6kYXanOosR7RVSG1XiInlhyZn6wOqhvCRJaJEqRcA2EH54r1ldKWh4dQGM3sTTKiDdgZjkQZF1uMLyTxtfBHFoINlmFkqEL0YaiPwsTPz1e7DgAvWT8WP6fkMWG5/wBc8QgBQT8yf5nn7sDVebBlTNcP1hioCsQYEAhmi2sHwm8bfMxajwnNtMJqZJEA38MHxai0gzYg2JFhN8WuNZ1koll8MkKCbbnfyHnv5DAXJVWoVac1UdWbSwRiZLTDAbQCQnvU+/DFNOVN3MpNJh/OqfqiTtXpWGw8Y+J/q2KuQ9LOXeq4dSlKPqqgJYv01IFlS3si87HSSAVnsyZpMZgVqZhb7NPK7Hy5nbHl/Fs99JzdSplqTKapZhTpgk6QJYkD2jdmi0ki+7VSnKEMc34OlodJS1M5Rq4SV92Me5pshk8rxXidR9WZyOYdSQcrWjvUWJFQhTFQALMHSepK49DTsRSGey+cD1NeWodwikggpDCWJGot4t55YwPoc4tRWu9Fqf11UFkqi8qouh6AbgixmDeC3sWHqUnKCbFPiFGNDUSpwTSXn8/fkxuT9F+WptmvrK7Uc3rNTLs47sNUIJZQFDahFjJj4DEvZv0erk6q1FzWcqqiladKtW1IgIiygDZbCdsa3CxqImHf0T5cZts1Sr5qh3lQVKlKjV003cNq8QiYJJMTzMRiTO+izK1a+brVWqN9NQLUSVhdJQqyQshgUEEk88bTEGdqMtNjTXW4UlU1adTAGF1EGJMCeU4hAH2P7Hrw9GRcxma6sFCjMVAwRU1ABAAAo8X5DphnbnOp9FanrXWWonRqGqPpFK+mZjGazPanMOhDVCQzQFpUzTqGox09yCWlQGttr3llAkz8Q7HU8tkWq1FRswXpElR4aeqvSlaf7jUPjfdjeBUJKTwZ7rp2OlbyCwMRKuy2FwDpIkAkxO0nqcdv9up/+1T/AK8LCx3+nFvKOSpyXDB69ncuHNUUl1sTJMmSTLE3kyd5kHFnNCGRwSGDQCDeG3v8BjuFhbUU4xoysjahKTqxuy3Rqa6BrGA4JnTYNBiSOvmIxO9QmlUn7LfwnHcLHlnyj0S4CNTn5TiCgJCubkifdPQcv345hYwqcgAntif7qT0df34B5OWkkm1amIEAHxbkAb4WFhql/wAjKfId4gSKZcGGpxUU/epnULG0Wg+ROMxl+1b0qtTMU6VBatSNbCndiOe+97xvvvhYWBoSaWApckGQ7X1KFSpVpUqCPVMuVp7n52kkmBaSTzOL7+lLOD/2twPU6kDrhYWHIye5AS4uTf2mZv8Aw/2P1wv7S83/AIf7H64WFjqbI+Dnb5eRf2l5v/D/AGP1xz+0vN/4f7H64WFibI+Cb5eQe3aaocwM3op96ux0mNRXTrKzGsLK6t4JHTBFe19fOMuXqlQjMpOhYP1ZDgTe2pROFhYuNON+CpTlbk//2Q=="/>
          <p:cNvSpPr txBox="1"/>
          <p:nvPr/>
        </p:nvSpPr>
        <p:spPr>
          <a:xfrm>
            <a:off x="4541837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95275" y="2924175"/>
            <a:ext cx="85534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mic Sans MS"/>
              <a:buNone/>
            </a:pPr>
            <a:r>
              <a:rPr lang="en-GB" sz="2400" b="0" i="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Digraph</a:t>
            </a:r>
            <a:r>
              <a:rPr lang="en-GB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- 2 letters making one sound c</a:t>
            </a:r>
            <a:r>
              <a:rPr lang="en-GB" sz="2400" b="0" i="0" u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 </a:t>
            </a: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children should say this as c-ow and not c-o-w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Comic Sans MS"/>
              <a:buNone/>
            </a:pPr>
            <a:r>
              <a:rPr lang="en-GB" sz="2400" b="0" i="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Trigraphs</a:t>
            </a:r>
            <a:r>
              <a:rPr lang="en-GB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- 3 letters making one sound n</a:t>
            </a:r>
            <a:r>
              <a:rPr lang="en-GB" sz="2400" b="0" i="0" u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igh</a:t>
            </a:r>
            <a:r>
              <a:rPr lang="en-GB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the children should say this as n-igh-t and not n-i-g-h-t which does not sound like night.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Comic Sans MS"/>
              <a:buNone/>
            </a:pPr>
            <a:r>
              <a:rPr lang="en-GB" sz="2400" b="0" i="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Split digraphs-</a:t>
            </a:r>
            <a:r>
              <a:rPr lang="en-GB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2 vowels with a consonant in between. Use to be known as the magic e! sp</a:t>
            </a:r>
            <a:r>
              <a:rPr lang="en-GB" sz="2400" b="0" i="0" u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 sz="2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GB" sz="2400" b="0" i="0" u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  -     i_e  </a:t>
            </a: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en-GB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GB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– o_e </a:t>
            </a: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</a:t>
            </a:r>
            <a:r>
              <a:rPr lang="en-GB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en-GB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GB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– u_e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593</Words>
  <Application>Microsoft Office PowerPoint</Application>
  <PresentationFormat>On-screen Show (4:3)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Candara</vt:lpstr>
      <vt:lpstr>Comic Sans MS</vt:lpstr>
      <vt:lpstr>Noto Sans Symbols</vt:lpstr>
      <vt:lpstr>Arial</vt:lpstr>
      <vt:lpstr>1_Waveform</vt:lpstr>
      <vt:lpstr>2_Waveform</vt:lpstr>
      <vt:lpstr>3_Waveform</vt:lpstr>
      <vt:lpstr>4_Waveform</vt:lpstr>
      <vt:lpstr>5_Waveform</vt:lpstr>
      <vt:lpstr>6_Waveform</vt:lpstr>
      <vt:lpstr>      Year 1   phonics  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help?    Children can practise their phonics by playing games online. They should work on phase 5 games    Mr Thorne does phonics       https://www.youtube.com/channel/UC7sW4j8p7k9D_qRRMUsGqyw   www.phonicsplay.co.uk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 phonics   screening</dc:title>
  <dc:creator>JSpears</dc:creator>
  <cp:lastModifiedBy>JSpears</cp:lastModifiedBy>
  <cp:revision>11</cp:revision>
  <cp:lastPrinted>2019-01-31T08:07:34Z</cp:lastPrinted>
  <dcterms:modified xsi:type="dcterms:W3CDTF">2019-01-31T16:26:01Z</dcterms:modified>
</cp:coreProperties>
</file>