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0"/>
  </p:handoutMasterIdLst>
  <p:sldIdLst>
    <p:sldId id="256" r:id="rId2"/>
    <p:sldId id="268" r:id="rId3"/>
    <p:sldId id="276" r:id="rId4"/>
    <p:sldId id="278" r:id="rId5"/>
    <p:sldId id="279" r:id="rId6"/>
    <p:sldId id="282" r:id="rId7"/>
    <p:sldId id="277" r:id="rId8"/>
    <p:sldId id="258" r:id="rId9"/>
    <p:sldId id="261" r:id="rId10"/>
    <p:sldId id="263" r:id="rId11"/>
    <p:sldId id="266" r:id="rId12"/>
    <p:sldId id="262" r:id="rId13"/>
    <p:sldId id="264" r:id="rId14"/>
    <p:sldId id="281" r:id="rId15"/>
    <p:sldId id="265" r:id="rId16"/>
    <p:sldId id="267" r:id="rId17"/>
    <p:sldId id="269" r:id="rId18"/>
    <p:sldId id="270" r:id="rId19"/>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7A3A84D1-8D00-4219-8A39-54C4AA55EE45}" type="datetimeFigureOut">
              <a:rPr lang="en-GB" smtClean="0"/>
              <a:t>11/09/2019</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A3B57751-95A8-4B33-BC91-B9B42E40AA92}" type="slidenum">
              <a:rPr lang="en-GB" smtClean="0"/>
              <a:t>‹#›</a:t>
            </a:fld>
            <a:endParaRPr lang="en-GB"/>
          </a:p>
        </p:txBody>
      </p:sp>
    </p:spTree>
    <p:extLst>
      <p:ext uri="{BB962C8B-B14F-4D97-AF65-F5344CB8AC3E}">
        <p14:creationId xmlns:p14="http://schemas.microsoft.com/office/powerpoint/2010/main" val="205339541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713D281-C272-498A-A6FA-EF073CADE418}" type="datetimeFigureOut">
              <a:rPr lang="en-GB" smtClean="0"/>
              <a:t>11/09/2019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292A8A-3794-45CC-B8CC-8469E335BA89}" type="slidenum">
              <a:rPr lang="en-GB" smtClean="0"/>
              <a:t>‹#›</a:t>
            </a:fld>
            <a:endParaRPr lang="en-GB"/>
          </a:p>
        </p:txBody>
      </p:sp>
    </p:spTree>
    <p:extLst>
      <p:ext uri="{BB962C8B-B14F-4D97-AF65-F5344CB8AC3E}">
        <p14:creationId xmlns:p14="http://schemas.microsoft.com/office/powerpoint/2010/main" val="1090526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713D281-C272-498A-A6FA-EF073CADE418}" type="datetimeFigureOut">
              <a:rPr lang="en-GB" smtClean="0"/>
              <a:t>11/09/2019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292A8A-3794-45CC-B8CC-8469E335BA89}" type="slidenum">
              <a:rPr lang="en-GB" smtClean="0"/>
              <a:t>‹#›</a:t>
            </a:fld>
            <a:endParaRPr lang="en-GB"/>
          </a:p>
        </p:txBody>
      </p:sp>
    </p:spTree>
    <p:extLst>
      <p:ext uri="{BB962C8B-B14F-4D97-AF65-F5344CB8AC3E}">
        <p14:creationId xmlns:p14="http://schemas.microsoft.com/office/powerpoint/2010/main" val="362923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713D281-C272-498A-A6FA-EF073CADE418}" type="datetimeFigureOut">
              <a:rPr lang="en-GB" smtClean="0"/>
              <a:t>11/09/2019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292A8A-3794-45CC-B8CC-8469E335BA89}" type="slidenum">
              <a:rPr lang="en-GB" smtClean="0"/>
              <a:t>‹#›</a:t>
            </a:fld>
            <a:endParaRPr lang="en-GB"/>
          </a:p>
        </p:txBody>
      </p:sp>
    </p:spTree>
    <p:extLst>
      <p:ext uri="{BB962C8B-B14F-4D97-AF65-F5344CB8AC3E}">
        <p14:creationId xmlns:p14="http://schemas.microsoft.com/office/powerpoint/2010/main" val="1370954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713D281-C272-498A-A6FA-EF073CADE418}" type="datetimeFigureOut">
              <a:rPr lang="en-GB" smtClean="0"/>
              <a:t>11/09/2019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292A8A-3794-45CC-B8CC-8469E335BA89}" type="slidenum">
              <a:rPr lang="en-GB" smtClean="0"/>
              <a:t>‹#›</a:t>
            </a:fld>
            <a:endParaRPr lang="en-GB"/>
          </a:p>
        </p:txBody>
      </p:sp>
    </p:spTree>
    <p:extLst>
      <p:ext uri="{BB962C8B-B14F-4D97-AF65-F5344CB8AC3E}">
        <p14:creationId xmlns:p14="http://schemas.microsoft.com/office/powerpoint/2010/main" val="2679612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13D281-C272-498A-A6FA-EF073CADE418}" type="datetimeFigureOut">
              <a:rPr lang="en-GB" smtClean="0"/>
              <a:t>11/09/2019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292A8A-3794-45CC-B8CC-8469E335BA89}" type="slidenum">
              <a:rPr lang="en-GB" smtClean="0"/>
              <a:t>‹#›</a:t>
            </a:fld>
            <a:endParaRPr lang="en-GB"/>
          </a:p>
        </p:txBody>
      </p:sp>
    </p:spTree>
    <p:extLst>
      <p:ext uri="{BB962C8B-B14F-4D97-AF65-F5344CB8AC3E}">
        <p14:creationId xmlns:p14="http://schemas.microsoft.com/office/powerpoint/2010/main" val="690759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713D281-C272-498A-A6FA-EF073CADE418}" type="datetimeFigureOut">
              <a:rPr lang="en-GB" smtClean="0"/>
              <a:t>11/09/2019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292A8A-3794-45CC-B8CC-8469E335BA89}" type="slidenum">
              <a:rPr lang="en-GB" smtClean="0"/>
              <a:t>‹#›</a:t>
            </a:fld>
            <a:endParaRPr lang="en-GB"/>
          </a:p>
        </p:txBody>
      </p:sp>
    </p:spTree>
    <p:extLst>
      <p:ext uri="{BB962C8B-B14F-4D97-AF65-F5344CB8AC3E}">
        <p14:creationId xmlns:p14="http://schemas.microsoft.com/office/powerpoint/2010/main" val="3895151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713D281-C272-498A-A6FA-EF073CADE418}" type="datetimeFigureOut">
              <a:rPr lang="en-GB" smtClean="0"/>
              <a:t>11/09/2019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4292A8A-3794-45CC-B8CC-8469E335BA89}" type="slidenum">
              <a:rPr lang="en-GB" smtClean="0"/>
              <a:t>‹#›</a:t>
            </a:fld>
            <a:endParaRPr lang="en-GB"/>
          </a:p>
        </p:txBody>
      </p:sp>
    </p:spTree>
    <p:extLst>
      <p:ext uri="{BB962C8B-B14F-4D97-AF65-F5344CB8AC3E}">
        <p14:creationId xmlns:p14="http://schemas.microsoft.com/office/powerpoint/2010/main" val="4107605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713D281-C272-498A-A6FA-EF073CADE418}" type="datetimeFigureOut">
              <a:rPr lang="en-GB" smtClean="0"/>
              <a:t>11/09/2019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4292A8A-3794-45CC-B8CC-8469E335BA89}" type="slidenum">
              <a:rPr lang="en-GB" smtClean="0"/>
              <a:t>‹#›</a:t>
            </a:fld>
            <a:endParaRPr lang="en-GB"/>
          </a:p>
        </p:txBody>
      </p:sp>
    </p:spTree>
    <p:extLst>
      <p:ext uri="{BB962C8B-B14F-4D97-AF65-F5344CB8AC3E}">
        <p14:creationId xmlns:p14="http://schemas.microsoft.com/office/powerpoint/2010/main" val="2605778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13D281-C272-498A-A6FA-EF073CADE418}" type="datetimeFigureOut">
              <a:rPr lang="en-GB" smtClean="0"/>
              <a:t>11/09/2019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4292A8A-3794-45CC-B8CC-8469E335BA89}" type="slidenum">
              <a:rPr lang="en-GB" smtClean="0"/>
              <a:t>‹#›</a:t>
            </a:fld>
            <a:endParaRPr lang="en-GB"/>
          </a:p>
        </p:txBody>
      </p:sp>
    </p:spTree>
    <p:extLst>
      <p:ext uri="{BB962C8B-B14F-4D97-AF65-F5344CB8AC3E}">
        <p14:creationId xmlns:p14="http://schemas.microsoft.com/office/powerpoint/2010/main" val="830118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13D281-C272-498A-A6FA-EF073CADE418}" type="datetimeFigureOut">
              <a:rPr lang="en-GB" smtClean="0"/>
              <a:t>11/09/2019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292A8A-3794-45CC-B8CC-8469E335BA89}" type="slidenum">
              <a:rPr lang="en-GB" smtClean="0"/>
              <a:t>‹#›</a:t>
            </a:fld>
            <a:endParaRPr lang="en-GB"/>
          </a:p>
        </p:txBody>
      </p:sp>
    </p:spTree>
    <p:extLst>
      <p:ext uri="{BB962C8B-B14F-4D97-AF65-F5344CB8AC3E}">
        <p14:creationId xmlns:p14="http://schemas.microsoft.com/office/powerpoint/2010/main" val="764025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13D281-C272-498A-A6FA-EF073CADE418}" type="datetimeFigureOut">
              <a:rPr lang="en-GB" smtClean="0"/>
              <a:t>11/09/2019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292A8A-3794-45CC-B8CC-8469E335BA89}" type="slidenum">
              <a:rPr lang="en-GB" smtClean="0"/>
              <a:t>‹#›</a:t>
            </a:fld>
            <a:endParaRPr lang="en-GB"/>
          </a:p>
        </p:txBody>
      </p:sp>
    </p:spTree>
    <p:extLst>
      <p:ext uri="{BB962C8B-B14F-4D97-AF65-F5344CB8AC3E}">
        <p14:creationId xmlns:p14="http://schemas.microsoft.com/office/powerpoint/2010/main" val="4118573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13D281-C272-498A-A6FA-EF073CADE418}" type="datetimeFigureOut">
              <a:rPr lang="en-GB" smtClean="0"/>
              <a:t>11/09/2019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292A8A-3794-45CC-B8CC-8469E335BA89}" type="slidenum">
              <a:rPr lang="en-GB" smtClean="0"/>
              <a:t>‹#›</a:t>
            </a:fld>
            <a:endParaRPr lang="en-GB"/>
          </a:p>
        </p:txBody>
      </p:sp>
    </p:spTree>
    <p:extLst>
      <p:ext uri="{BB962C8B-B14F-4D97-AF65-F5344CB8AC3E}">
        <p14:creationId xmlns:p14="http://schemas.microsoft.com/office/powerpoint/2010/main" val="2285732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ks2-english-2013-specimen-grammar-punctuation-spelling-paper-1-short-answer-questions.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Times%20Tables/Olympics/IC%20Olympic%20Medal%20Test%20(100%20mixed%20questions).doc"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50244"/>
            <a:ext cx="9144000" cy="2387600"/>
          </a:xfrm>
        </p:spPr>
        <p:txBody>
          <a:bodyPr>
            <a:normAutofit fontScale="90000"/>
          </a:bodyPr>
          <a:lstStyle/>
          <a:p>
            <a:r>
              <a:rPr lang="en-GB" sz="8000" b="1" dirty="0" smtClean="0">
                <a:effectLst>
                  <a:outerShdw blurRad="38100" dist="38100" dir="2700000" algn="tl">
                    <a:srgbClr val="000000">
                      <a:alpha val="43137"/>
                    </a:srgbClr>
                  </a:outerShdw>
                </a:effectLst>
              </a:rPr>
              <a:t/>
            </a:r>
            <a:br>
              <a:rPr lang="en-GB" sz="8000" b="1" dirty="0" smtClean="0">
                <a:effectLst>
                  <a:outerShdw blurRad="38100" dist="38100" dir="2700000" algn="tl">
                    <a:srgbClr val="000000">
                      <a:alpha val="43137"/>
                    </a:srgbClr>
                  </a:outerShdw>
                </a:effectLst>
              </a:rPr>
            </a:br>
            <a:r>
              <a:rPr lang="en-GB" sz="8000" b="1" dirty="0">
                <a:effectLst>
                  <a:outerShdw blurRad="38100" dist="38100" dir="2700000" algn="tl">
                    <a:srgbClr val="000000">
                      <a:alpha val="43137"/>
                    </a:srgbClr>
                  </a:outerShdw>
                </a:effectLst>
              </a:rPr>
              <a:t/>
            </a:r>
            <a:br>
              <a:rPr lang="en-GB" sz="8000" b="1" dirty="0">
                <a:effectLst>
                  <a:outerShdw blurRad="38100" dist="38100" dir="2700000" algn="tl">
                    <a:srgbClr val="000000">
                      <a:alpha val="43137"/>
                    </a:srgbClr>
                  </a:outerShdw>
                </a:effectLst>
              </a:rPr>
            </a:br>
            <a:r>
              <a:rPr lang="en-GB" sz="8000" b="1" dirty="0" smtClean="0">
                <a:effectLst>
                  <a:outerShdw blurRad="38100" dist="38100" dir="2700000" algn="tl">
                    <a:srgbClr val="000000">
                      <a:alpha val="43137"/>
                    </a:srgbClr>
                  </a:outerShdw>
                </a:effectLst>
              </a:rPr>
              <a:t/>
            </a:r>
            <a:br>
              <a:rPr lang="en-GB" sz="8000" b="1" dirty="0" smtClean="0">
                <a:effectLst>
                  <a:outerShdw blurRad="38100" dist="38100" dir="2700000" algn="tl">
                    <a:srgbClr val="000000">
                      <a:alpha val="43137"/>
                    </a:srgbClr>
                  </a:outerShdw>
                </a:effectLst>
              </a:rPr>
            </a:br>
            <a:r>
              <a:rPr lang="en-GB" sz="8000" b="1" dirty="0">
                <a:effectLst>
                  <a:outerShdw blurRad="38100" dist="38100" dir="2700000" algn="tl">
                    <a:srgbClr val="000000">
                      <a:alpha val="43137"/>
                    </a:srgbClr>
                  </a:outerShdw>
                </a:effectLst>
              </a:rPr>
              <a:t/>
            </a:r>
            <a:br>
              <a:rPr lang="en-GB" sz="8000" b="1" dirty="0">
                <a:effectLst>
                  <a:outerShdw blurRad="38100" dist="38100" dir="2700000" algn="tl">
                    <a:srgbClr val="000000">
                      <a:alpha val="43137"/>
                    </a:srgbClr>
                  </a:outerShdw>
                </a:effectLst>
              </a:rPr>
            </a:br>
            <a:r>
              <a:rPr lang="en-GB" sz="8000" b="1" dirty="0" smtClean="0">
                <a:effectLst>
                  <a:outerShdw blurRad="38100" dist="38100" dir="2700000" algn="tl">
                    <a:srgbClr val="000000">
                      <a:alpha val="43137"/>
                    </a:srgbClr>
                  </a:outerShdw>
                </a:effectLst>
              </a:rPr>
              <a:t>Beech, Walnut </a:t>
            </a:r>
            <a:r>
              <a:rPr lang="en-GB" sz="8000" b="1" smtClean="0">
                <a:effectLst>
                  <a:outerShdw blurRad="38100" dist="38100" dir="2700000" algn="tl">
                    <a:srgbClr val="000000">
                      <a:alpha val="43137"/>
                    </a:srgbClr>
                  </a:outerShdw>
                </a:effectLst>
              </a:rPr>
              <a:t>&amp; Maple</a:t>
            </a:r>
            <a:br>
              <a:rPr lang="en-GB" sz="8000" b="1" smtClean="0">
                <a:effectLst>
                  <a:outerShdw blurRad="38100" dist="38100" dir="2700000" algn="tl">
                    <a:srgbClr val="000000">
                      <a:alpha val="43137"/>
                    </a:srgbClr>
                  </a:outerShdw>
                </a:effectLst>
              </a:rPr>
            </a:br>
            <a:r>
              <a:rPr lang="en-GB" dirty="0" smtClean="0"/>
              <a:t/>
            </a:r>
            <a:br>
              <a:rPr lang="en-GB" dirty="0" smtClean="0"/>
            </a:br>
            <a:endParaRPr lang="en-GB" dirty="0"/>
          </a:p>
        </p:txBody>
      </p:sp>
      <p:sp>
        <p:nvSpPr>
          <p:cNvPr id="3" name="Subtitle 2"/>
          <p:cNvSpPr>
            <a:spLocks noGrp="1"/>
          </p:cNvSpPr>
          <p:nvPr>
            <p:ph type="subTitle" idx="1"/>
          </p:nvPr>
        </p:nvSpPr>
        <p:spPr>
          <a:xfrm>
            <a:off x="1524000" y="3509963"/>
            <a:ext cx="9144000" cy="2401440"/>
          </a:xfrm>
        </p:spPr>
        <p:txBody>
          <a:bodyPr>
            <a:normAutofit fontScale="62500" lnSpcReduction="20000"/>
          </a:bodyPr>
          <a:lstStyle/>
          <a:p>
            <a:r>
              <a:rPr lang="en-GB" sz="7800" dirty="0" smtClean="0">
                <a:effectLst>
                  <a:outerShdw blurRad="38100" dist="38100" dir="2700000" algn="tl">
                    <a:srgbClr val="000000">
                      <a:alpha val="43137"/>
                    </a:srgbClr>
                  </a:outerShdw>
                </a:effectLst>
                <a:latin typeface="+mj-lt"/>
              </a:rPr>
              <a:t>Year 5 &amp; 6</a:t>
            </a:r>
          </a:p>
          <a:p>
            <a:r>
              <a:rPr lang="en-GB" sz="5400" dirty="0" smtClean="0">
                <a:effectLst>
                  <a:outerShdw blurRad="38100" dist="38100" dir="2700000" algn="tl">
                    <a:srgbClr val="000000">
                      <a:alpha val="43137"/>
                    </a:srgbClr>
                  </a:outerShdw>
                </a:effectLst>
                <a:latin typeface="+mj-lt"/>
              </a:rPr>
              <a:t>2019-20</a:t>
            </a:r>
          </a:p>
          <a:p>
            <a:r>
              <a:rPr lang="en-GB" sz="5400" dirty="0" smtClean="0">
                <a:effectLst>
                  <a:outerShdw blurRad="38100" dist="38100" dir="2700000" algn="tl">
                    <a:srgbClr val="000000">
                      <a:alpha val="43137"/>
                    </a:srgbClr>
                  </a:outerShdw>
                </a:effectLst>
                <a:latin typeface="+mj-lt"/>
              </a:rPr>
              <a:t>Miss Roberts, Mr Jones, Miss Burton, Mrs Meredith</a:t>
            </a:r>
          </a:p>
          <a:p>
            <a:r>
              <a:rPr lang="en-GB" sz="5400" dirty="0" smtClean="0">
                <a:effectLst>
                  <a:outerShdw blurRad="38100" dist="38100" dir="2700000" algn="tl">
                    <a:srgbClr val="000000">
                      <a:alpha val="43137"/>
                    </a:srgbClr>
                  </a:outerShdw>
                </a:effectLst>
                <a:latin typeface="+mj-lt"/>
              </a:rPr>
              <a:t>Miss O’Reilly</a:t>
            </a:r>
            <a:endParaRPr lang="en-GB" sz="5400" dirty="0">
              <a:effectLst>
                <a:outerShdw blurRad="38100" dist="38100" dir="2700000" algn="tl">
                  <a:srgbClr val="000000">
                    <a:alpha val="43137"/>
                  </a:srgbClr>
                </a:outerShdw>
              </a:effectLst>
              <a:latin typeface="+mj-lt"/>
            </a:endParaRPr>
          </a:p>
        </p:txBody>
      </p:sp>
      <p:sp>
        <p:nvSpPr>
          <p:cNvPr id="5" name="AutoShape 4" descr="http://mail.aol.com/38041-111/aol-6/en-gb/mail/get-attachment.aspx?uid=29816000&amp;folder=OldMail&amp;partId=3"/>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6" descr="http://mail.aol.com/38041-111/aol-6/en-gb/mail/get-attachment.aspx?uid=29816000&amp;folder=OldMail&amp;partId=3"/>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54604" y="4929285"/>
            <a:ext cx="1651702" cy="1686952"/>
          </a:xfrm>
          <a:prstGeom prst="rect">
            <a:avLst/>
          </a:prstGeom>
        </p:spPr>
      </p:pic>
    </p:spTree>
    <p:extLst>
      <p:ext uri="{BB962C8B-B14F-4D97-AF65-F5344CB8AC3E}">
        <p14:creationId xmlns:p14="http://schemas.microsoft.com/office/powerpoint/2010/main" val="32609610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Homework</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08338" y="1532586"/>
            <a:ext cx="10645462" cy="4945487"/>
          </a:xfrm>
        </p:spPr>
        <p:txBody>
          <a:bodyPr>
            <a:normAutofit fontScale="77500" lnSpcReduction="20000"/>
          </a:bodyPr>
          <a:lstStyle/>
          <a:p>
            <a:r>
              <a:rPr lang="en-GB" dirty="0"/>
              <a:t>E</a:t>
            </a:r>
            <a:r>
              <a:rPr lang="en-GB" dirty="0" smtClean="0"/>
              <a:t>ach </a:t>
            </a:r>
            <a:r>
              <a:rPr lang="en-GB" dirty="0"/>
              <a:t>weekend your child will </a:t>
            </a:r>
            <a:r>
              <a:rPr lang="en-GB" dirty="0" smtClean="0"/>
              <a:t>be set a </a:t>
            </a:r>
            <a:r>
              <a:rPr lang="en-GB" dirty="0"/>
              <a:t>piece of </a:t>
            </a:r>
            <a:r>
              <a:rPr lang="en-GB" dirty="0" smtClean="0"/>
              <a:t>Topic/English and Maths homework. This will often be linked to their work in class. Please </a:t>
            </a:r>
            <a:r>
              <a:rPr lang="en-GB" dirty="0"/>
              <a:t>support your child in completing </a:t>
            </a:r>
            <a:r>
              <a:rPr lang="en-GB" dirty="0" smtClean="0"/>
              <a:t>this. They have been provided with a purple homework book into which their work should be completed. </a:t>
            </a:r>
          </a:p>
          <a:p>
            <a:r>
              <a:rPr lang="en-GB" dirty="0" smtClean="0"/>
              <a:t>Homework will be monitored and marked by adults in school and shared in the classroom, with children being given the opportunity to peer review.</a:t>
            </a:r>
          </a:p>
          <a:p>
            <a:r>
              <a:rPr lang="en-GB" dirty="0" smtClean="0"/>
              <a:t>Reading – encourage children to read at home as often as possible. If you no longer need to hear your child read (because they are a confident free reader), then please discuss their reading with them. Comments and reviews can be added to reading journals. </a:t>
            </a:r>
          </a:p>
          <a:p>
            <a:r>
              <a:rPr lang="en-GB" dirty="0" smtClean="0"/>
              <a:t>Spellings – weekly spellings to learn at home. Please use a range of the given strategies to encourage your child</a:t>
            </a:r>
          </a:p>
          <a:p>
            <a:r>
              <a:rPr lang="en-GB" dirty="0" smtClean="0"/>
              <a:t>Times Tables – as previously discussed</a:t>
            </a:r>
          </a:p>
          <a:p>
            <a:r>
              <a:rPr lang="en-GB" dirty="0" smtClean="0"/>
              <a:t>Your child may also occasionally bring work home to finish.</a:t>
            </a:r>
          </a:p>
          <a:p>
            <a:r>
              <a:rPr lang="en-GB" dirty="0" smtClean="0"/>
              <a:t>Homework will now be posted weekly on the school website should you require </a:t>
            </a:r>
          </a:p>
          <a:p>
            <a:pPr marL="0" indent="0">
              <a:buNone/>
            </a:pPr>
            <a:r>
              <a:rPr lang="en-GB" dirty="0"/>
              <a:t>a</a:t>
            </a:r>
            <a:r>
              <a:rPr lang="en-GB" dirty="0" smtClean="0"/>
              <a:t>n additional copy. It will be distributed on Fridays to be collected in the following </a:t>
            </a:r>
          </a:p>
          <a:p>
            <a:pPr marL="0" indent="0">
              <a:buNone/>
            </a:pPr>
            <a:r>
              <a:rPr lang="en-GB" dirty="0" smtClean="0"/>
              <a:t>Tuesday.</a:t>
            </a:r>
            <a:endParaRPr lang="en-GB"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54604" y="4915217"/>
            <a:ext cx="1651702" cy="1686952"/>
          </a:xfrm>
          <a:prstGeom prst="rect">
            <a:avLst/>
          </a:prstGeom>
        </p:spPr>
      </p:pic>
    </p:spTree>
    <p:extLst>
      <p:ext uri="{BB962C8B-B14F-4D97-AF65-F5344CB8AC3E}">
        <p14:creationId xmlns:p14="http://schemas.microsoft.com/office/powerpoint/2010/main" val="34347983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Year 6 School Journey</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GB" dirty="0" smtClean="0"/>
              <a:t>18</a:t>
            </a:r>
            <a:r>
              <a:rPr lang="en-GB" baseline="30000" dirty="0" smtClean="0"/>
              <a:t>th</a:t>
            </a:r>
            <a:r>
              <a:rPr lang="en-GB" dirty="0" smtClean="0"/>
              <a:t>-22</a:t>
            </a:r>
            <a:r>
              <a:rPr lang="en-GB" baseline="30000" dirty="0" smtClean="0"/>
              <a:t>nd</a:t>
            </a:r>
            <a:r>
              <a:rPr lang="en-GB" dirty="0" smtClean="0"/>
              <a:t>  May 2020 (the week after SATs)</a:t>
            </a:r>
          </a:p>
          <a:p>
            <a:r>
              <a:rPr lang="en-GB" dirty="0" smtClean="0"/>
              <a:t>We are in the process of planning our school journey this year, details to follow in due course. It will follow a similar format to previous years, with a mixture of traditional sea-side fun, days out and adventurous activities.</a:t>
            </a:r>
          </a:p>
          <a:p>
            <a:r>
              <a:rPr lang="en-GB" dirty="0" smtClean="0"/>
              <a:t>Deposits will be due before Christmas, with the balance paid before the Easter break.</a:t>
            </a:r>
          </a:p>
          <a:p>
            <a:r>
              <a:rPr lang="en-GB" dirty="0" smtClean="0"/>
              <a:t>Please talk to your class teacher if you have any questions or concerns.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82739" y="4999623"/>
            <a:ext cx="1651702" cy="1686952"/>
          </a:xfrm>
          <a:prstGeom prst="rect">
            <a:avLst/>
          </a:prstGeom>
        </p:spPr>
      </p:pic>
    </p:spTree>
    <p:extLst>
      <p:ext uri="{BB962C8B-B14F-4D97-AF65-F5344CB8AC3E}">
        <p14:creationId xmlns:p14="http://schemas.microsoft.com/office/powerpoint/2010/main" val="29769497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School Uniform</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62500" lnSpcReduction="20000"/>
          </a:bodyPr>
          <a:lstStyle/>
          <a:p>
            <a:r>
              <a:rPr lang="en-GB" dirty="0" smtClean="0"/>
              <a:t>All children are expected to wear the </a:t>
            </a:r>
          </a:p>
          <a:p>
            <a:pPr marL="0" indent="0">
              <a:buNone/>
            </a:pPr>
            <a:r>
              <a:rPr lang="en-GB" dirty="0"/>
              <a:t> </a:t>
            </a:r>
            <a:r>
              <a:rPr lang="en-GB" dirty="0" smtClean="0"/>
              <a:t>  appropriate school uniform at all times.</a:t>
            </a:r>
          </a:p>
          <a:p>
            <a:r>
              <a:rPr lang="en-GB" dirty="0" smtClean="0"/>
              <a:t>Grey skirt, pinafore, shorts or trousers.</a:t>
            </a:r>
          </a:p>
          <a:p>
            <a:r>
              <a:rPr lang="en-GB" dirty="0" smtClean="0"/>
              <a:t>White polo top.</a:t>
            </a:r>
          </a:p>
          <a:p>
            <a:r>
              <a:rPr lang="en-GB" dirty="0" smtClean="0"/>
              <a:t>School jumper or cardigan.</a:t>
            </a:r>
          </a:p>
          <a:p>
            <a:r>
              <a:rPr lang="en-GB" dirty="0" smtClean="0"/>
              <a:t>Plain black shoes – not trainers, no heels, no boots</a:t>
            </a:r>
          </a:p>
          <a:p>
            <a:r>
              <a:rPr lang="en-GB" dirty="0" smtClean="0"/>
              <a:t>No make-up or nail varnish should be worn in school</a:t>
            </a:r>
          </a:p>
          <a:p>
            <a:r>
              <a:rPr lang="en-GB" dirty="0" smtClean="0"/>
              <a:t>No jewellery should be worn, except plain </a:t>
            </a:r>
          </a:p>
          <a:p>
            <a:pPr marL="0" indent="0">
              <a:buNone/>
            </a:pPr>
            <a:r>
              <a:rPr lang="en-GB" dirty="0"/>
              <a:t> </a:t>
            </a:r>
            <a:r>
              <a:rPr lang="en-GB" dirty="0" smtClean="0"/>
              <a:t>  stud earrings and watches.</a:t>
            </a:r>
          </a:p>
          <a:p>
            <a:r>
              <a:rPr lang="en-GB" dirty="0" smtClean="0"/>
              <a:t>Hair accessories should be minimal and functional only.</a:t>
            </a:r>
          </a:p>
          <a:p>
            <a:pPr marL="0" indent="0">
              <a:buNone/>
            </a:pPr>
            <a:r>
              <a:rPr lang="en-GB" dirty="0" smtClean="0"/>
              <a:t>PLEASE ENSURE EVERYTHING YOUR CHILD WEARS IS </a:t>
            </a:r>
          </a:p>
          <a:p>
            <a:pPr marL="0" indent="0">
              <a:buNone/>
            </a:pPr>
            <a:r>
              <a:rPr lang="en-GB" dirty="0" smtClean="0"/>
              <a:t>CLEARLY LABELLED.</a:t>
            </a:r>
          </a:p>
          <a:p>
            <a:r>
              <a:rPr lang="en-GB" dirty="0" smtClean="0"/>
              <a:t>Bag sizes: please keep these A4 size or less</a:t>
            </a:r>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6094" y="1489149"/>
            <a:ext cx="3244361" cy="4325815"/>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54604" y="4971488"/>
            <a:ext cx="1651702" cy="1686952"/>
          </a:xfrm>
          <a:prstGeom prst="rect">
            <a:avLst/>
          </a:prstGeom>
        </p:spPr>
      </p:pic>
    </p:spTree>
    <p:extLst>
      <p:ext uri="{BB962C8B-B14F-4D97-AF65-F5344CB8AC3E}">
        <p14:creationId xmlns:p14="http://schemas.microsoft.com/office/powerpoint/2010/main" val="16236393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PE Kit</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468192"/>
            <a:ext cx="10515600" cy="5119909"/>
          </a:xfrm>
        </p:spPr>
        <p:txBody>
          <a:bodyPr>
            <a:normAutofit fontScale="92500" lnSpcReduction="10000"/>
          </a:bodyPr>
          <a:lstStyle/>
          <a:p>
            <a:r>
              <a:rPr lang="en-GB" dirty="0" smtClean="0"/>
              <a:t>Your child should have the appropriate kit in </a:t>
            </a:r>
            <a:r>
              <a:rPr lang="en-GB" dirty="0"/>
              <a:t>s</a:t>
            </a:r>
            <a:r>
              <a:rPr lang="en-GB" dirty="0" smtClean="0"/>
              <a:t>chool every day, in a named drawstring bag.</a:t>
            </a:r>
          </a:p>
          <a:p>
            <a:pPr marL="0" indent="0">
              <a:buNone/>
            </a:pPr>
            <a:r>
              <a:rPr lang="en-GB" dirty="0" smtClean="0"/>
              <a:t>	</a:t>
            </a:r>
            <a:r>
              <a:rPr lang="en-GB" dirty="0"/>
              <a:t>T</a:t>
            </a:r>
            <a:r>
              <a:rPr lang="en-GB" dirty="0" smtClean="0"/>
              <a:t>rainers</a:t>
            </a:r>
          </a:p>
          <a:p>
            <a:pPr marL="0" indent="0">
              <a:buNone/>
            </a:pPr>
            <a:r>
              <a:rPr lang="en-GB" dirty="0" smtClean="0"/>
              <a:t>	A change of socks</a:t>
            </a:r>
          </a:p>
          <a:p>
            <a:pPr marL="0" indent="0">
              <a:buNone/>
            </a:pPr>
            <a:r>
              <a:rPr lang="en-GB" dirty="0" smtClean="0"/>
              <a:t>	White school t-shirt</a:t>
            </a:r>
          </a:p>
          <a:p>
            <a:pPr marL="0" indent="0">
              <a:buNone/>
            </a:pPr>
            <a:r>
              <a:rPr lang="en-GB" dirty="0" smtClean="0"/>
              <a:t>	Green shorts</a:t>
            </a:r>
          </a:p>
          <a:p>
            <a:pPr marL="0" indent="0">
              <a:buNone/>
            </a:pPr>
            <a:r>
              <a:rPr lang="en-GB" dirty="0" smtClean="0"/>
              <a:t>Children may also bring tracksuits to wear for outdoor activities in PE</a:t>
            </a:r>
          </a:p>
          <a:p>
            <a:pPr marL="0" indent="0">
              <a:buNone/>
            </a:pPr>
            <a:endParaRPr lang="en-GB" dirty="0"/>
          </a:p>
          <a:p>
            <a:pPr marL="0" indent="0">
              <a:buNone/>
            </a:pPr>
            <a:r>
              <a:rPr lang="en-GB" dirty="0"/>
              <a:t>C</a:t>
            </a:r>
            <a:r>
              <a:rPr lang="en-GB" dirty="0" smtClean="0"/>
              <a:t>hildren should remove all earrings for PE and must do this themselves. Please ensure piercing is organised for the start of the summer holidays so they have time to heal.</a:t>
            </a:r>
            <a:endParaRPr lang="en-GB" dirty="0"/>
          </a:p>
          <a:p>
            <a:pPr marL="0" indent="0">
              <a:buNone/>
            </a:pPr>
            <a:r>
              <a:rPr lang="en-GB" dirty="0" smtClean="0"/>
              <a:t>Essex guidelines now state that no earrings can be worn during PE. </a:t>
            </a: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63164" y="1950279"/>
            <a:ext cx="1651702" cy="1686952"/>
          </a:xfrm>
          <a:prstGeom prst="rect">
            <a:avLst/>
          </a:prstGeom>
        </p:spPr>
      </p:pic>
    </p:spTree>
    <p:extLst>
      <p:ext uri="{BB962C8B-B14F-4D97-AF65-F5344CB8AC3E}">
        <p14:creationId xmlns:p14="http://schemas.microsoft.com/office/powerpoint/2010/main" val="7872798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Daily Mile</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468192"/>
            <a:ext cx="10515600" cy="5119909"/>
          </a:xfrm>
        </p:spPr>
        <p:txBody>
          <a:bodyPr>
            <a:normAutofit/>
          </a:bodyPr>
          <a:lstStyle/>
          <a:p>
            <a:pPr marL="0" indent="0">
              <a:buNone/>
            </a:pPr>
            <a:endParaRPr lang="en-GB" dirty="0" smtClean="0"/>
          </a:p>
          <a:p>
            <a:pPr marL="0" indent="0">
              <a:buNone/>
            </a:pPr>
            <a:r>
              <a:rPr lang="en-GB" dirty="0" smtClean="0"/>
              <a:t>As a school have implemented a daily mile activity and now have use of a purpose-built running track, funded by the FOICs.</a:t>
            </a:r>
          </a:p>
          <a:p>
            <a:pPr marL="0" indent="0">
              <a:buNone/>
            </a:pPr>
            <a:endParaRPr lang="en-GB" dirty="0"/>
          </a:p>
          <a:p>
            <a:pPr marL="0" indent="0">
              <a:buNone/>
            </a:pPr>
            <a:r>
              <a:rPr lang="en-GB" dirty="0" smtClean="0"/>
              <a:t>It has been well publicised that there is a positive impact on physical health, mental wellbeing, concentration and sleep patterns when daily bursts of sustained physical activity are undertaken.</a:t>
            </a:r>
          </a:p>
          <a:p>
            <a:pPr marL="0" indent="0">
              <a:buNone/>
            </a:pPr>
            <a:endParaRPr lang="en-GB" dirty="0"/>
          </a:p>
          <a:p>
            <a:pPr marL="0" indent="0">
              <a:buNone/>
            </a:pPr>
            <a:r>
              <a:rPr lang="en-GB" dirty="0" smtClean="0"/>
              <a:t>They won’t be changing into full PE kit for this but will need to change into trainers. These should be available everyday in school.</a:t>
            </a: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24124" y="184430"/>
            <a:ext cx="1651702" cy="1686952"/>
          </a:xfrm>
          <a:prstGeom prst="rect">
            <a:avLst/>
          </a:prstGeom>
        </p:spPr>
      </p:pic>
    </p:spTree>
    <p:extLst>
      <p:ext uri="{BB962C8B-B14F-4D97-AF65-F5344CB8AC3E}">
        <p14:creationId xmlns:p14="http://schemas.microsoft.com/office/powerpoint/2010/main" val="12911060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Water and Snacks</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48047" y="1361983"/>
            <a:ext cx="10714150" cy="5324592"/>
          </a:xfrm>
        </p:spPr>
        <p:txBody>
          <a:bodyPr>
            <a:normAutofit fontScale="85000" lnSpcReduction="20000"/>
          </a:bodyPr>
          <a:lstStyle/>
          <a:p>
            <a:endParaRPr lang="en-GB" dirty="0" smtClean="0"/>
          </a:p>
          <a:p>
            <a:pPr>
              <a:lnSpc>
                <a:spcPct val="100000"/>
              </a:lnSpc>
            </a:pPr>
            <a:r>
              <a:rPr lang="en-GB" sz="3600" dirty="0" smtClean="0"/>
              <a:t>Children should bring in a named water bottle to keep in the classroom for drinks during lesson time. This should be in school all year, not just during summer months. We would prefer that this is not a single use plastic bottle, as we are striving to be an eco friendly school and each plastic bottle takes 300 years to break down.</a:t>
            </a:r>
          </a:p>
          <a:p>
            <a:pPr>
              <a:lnSpc>
                <a:spcPct val="100000"/>
              </a:lnSpc>
            </a:pPr>
            <a:r>
              <a:rPr lang="en-GB" sz="3600" dirty="0" smtClean="0"/>
              <a:t>Only healthy snacks, namely fruit &amp; vegetables, may be brought in to be eaten at break times – products containing nuts are not allowed.</a:t>
            </a:r>
          </a:p>
          <a:p>
            <a:pPr>
              <a:lnSpc>
                <a:spcPct val="100000"/>
              </a:lnSpc>
            </a:pPr>
            <a:r>
              <a:rPr lang="en-GB" sz="3600" dirty="0" smtClean="0"/>
              <a:t>As a healthy school we do not allow the distribution of </a:t>
            </a:r>
          </a:p>
          <a:p>
            <a:pPr marL="0" indent="0">
              <a:lnSpc>
                <a:spcPct val="100000"/>
              </a:lnSpc>
              <a:buNone/>
            </a:pPr>
            <a:r>
              <a:rPr lang="en-GB" sz="3600" dirty="0" smtClean="0"/>
              <a:t>   sweets as a part of birthday celebrations.</a:t>
            </a:r>
            <a:endParaRPr lang="en-GB" sz="36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82739" y="4999623"/>
            <a:ext cx="1651702" cy="1686952"/>
          </a:xfrm>
          <a:prstGeom prst="rect">
            <a:avLst/>
          </a:prstGeom>
        </p:spPr>
      </p:pic>
    </p:spTree>
    <p:extLst>
      <p:ext uri="{BB962C8B-B14F-4D97-AF65-F5344CB8AC3E}">
        <p14:creationId xmlns:p14="http://schemas.microsoft.com/office/powerpoint/2010/main" val="30993661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t>E-Safety</a:t>
            </a:r>
            <a:endParaRPr lang="en-GB" sz="8000" b="1" dirty="0"/>
          </a:p>
        </p:txBody>
      </p:sp>
      <p:sp>
        <p:nvSpPr>
          <p:cNvPr id="3" name="Content Placeholder 2"/>
          <p:cNvSpPr>
            <a:spLocks noGrp="1"/>
          </p:cNvSpPr>
          <p:nvPr>
            <p:ph idx="1"/>
          </p:nvPr>
        </p:nvSpPr>
        <p:spPr/>
        <p:txBody>
          <a:bodyPr>
            <a:normAutofit fontScale="92500"/>
          </a:bodyPr>
          <a:lstStyle/>
          <a:p>
            <a:r>
              <a:rPr lang="en-GB" dirty="0" smtClean="0"/>
              <a:t>In school, our internet is restricted to ensure safety and suitable content. We educate and encourage children to stay safe whilst using social media. We remind them that </a:t>
            </a:r>
            <a:r>
              <a:rPr lang="en-GB" dirty="0" err="1" smtClean="0"/>
              <a:t>Whatsapp</a:t>
            </a:r>
            <a:r>
              <a:rPr lang="en-GB" dirty="0" smtClean="0"/>
              <a:t>, Twitter, Instagram </a:t>
            </a:r>
            <a:r>
              <a:rPr lang="en-GB" dirty="0" err="1" smtClean="0"/>
              <a:t>etc</a:t>
            </a:r>
            <a:r>
              <a:rPr lang="en-GB" dirty="0" smtClean="0"/>
              <a:t> all have age restrictions (13yrs or 16yrs) and that these should be followed both in school and at home. Children will be signing a class charter to say that they understand these recommendations and guidelines and will abide by them.</a:t>
            </a:r>
          </a:p>
          <a:p>
            <a:r>
              <a:rPr lang="en-GB" dirty="0" smtClean="0"/>
              <a:t>Parents can stay in touch with news, announcements, assemblies and achievements via the school website, blog, Twitter and </a:t>
            </a:r>
            <a:r>
              <a:rPr lang="en-GB" dirty="0"/>
              <a:t>C</a:t>
            </a:r>
            <a:r>
              <a:rPr lang="en-GB" dirty="0" smtClean="0"/>
              <a:t>lass Dojo accounts.</a:t>
            </a:r>
          </a:p>
          <a:p>
            <a:r>
              <a:rPr lang="en-GB" dirty="0" smtClean="0"/>
              <a:t>Please discuss sensitive issues face-to-face and be aware that electronic communication is unlikely to be responded to outside of school hours.</a:t>
            </a:r>
            <a:endParaRPr lang="en-GB" dirty="0"/>
          </a:p>
        </p:txBody>
      </p:sp>
    </p:spTree>
    <p:extLst>
      <p:ext uri="{BB962C8B-B14F-4D97-AF65-F5344CB8AC3E}">
        <p14:creationId xmlns:p14="http://schemas.microsoft.com/office/powerpoint/2010/main" val="23070066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5400" b="1" dirty="0" smtClean="0"/>
              <a:t>SATs </a:t>
            </a:r>
            <a:endParaRPr lang="en-GB" sz="5400" dirty="0"/>
          </a:p>
        </p:txBody>
      </p:sp>
      <p:sp>
        <p:nvSpPr>
          <p:cNvPr id="3" name="Content Placeholder 2"/>
          <p:cNvSpPr>
            <a:spLocks noGrp="1"/>
          </p:cNvSpPr>
          <p:nvPr>
            <p:ph idx="1"/>
          </p:nvPr>
        </p:nvSpPr>
        <p:spPr/>
        <p:txBody>
          <a:bodyPr/>
          <a:lstStyle/>
          <a:p>
            <a:pPr marL="0" indent="0">
              <a:buNone/>
            </a:pPr>
            <a:r>
              <a:rPr lang="en-GB" dirty="0" smtClean="0"/>
              <a:t>Year 6 children will be taking their National Curriculum Tests between</a:t>
            </a:r>
            <a:r>
              <a:rPr lang="en-GB" dirty="0"/>
              <a:t> </a:t>
            </a:r>
            <a:r>
              <a:rPr lang="en-GB" dirty="0" smtClean="0"/>
              <a:t>May 11-14</a:t>
            </a:r>
            <a:r>
              <a:rPr lang="en-GB" baseline="30000" dirty="0" smtClean="0"/>
              <a:t>th</a:t>
            </a:r>
            <a:r>
              <a:rPr lang="en-GB" dirty="0" smtClean="0"/>
              <a:t> 2020.</a:t>
            </a:r>
          </a:p>
          <a:p>
            <a:pPr marL="0" indent="0">
              <a:buNone/>
            </a:pPr>
            <a:endParaRPr lang="en-GB" dirty="0"/>
          </a:p>
          <a:p>
            <a:pPr marL="0" indent="0">
              <a:buNone/>
            </a:pPr>
            <a:r>
              <a:rPr lang="en-GB" dirty="0" smtClean="0"/>
              <a:t>SATs sample papers are available for you to look at.</a:t>
            </a:r>
          </a:p>
          <a:p>
            <a:pPr marL="0" indent="0">
              <a:buNone/>
            </a:pPr>
            <a:endParaRPr lang="en-GB" dirty="0"/>
          </a:p>
          <a:p>
            <a:pPr marL="0" indent="0">
              <a:buNone/>
            </a:pPr>
            <a:r>
              <a:rPr lang="en-GB" dirty="0" smtClean="0"/>
              <a:t>CGP SATs revision books are also available to view, with the opportunity to purchase these at reduced rates. Order forms will be sent home in due course.</a:t>
            </a:r>
          </a:p>
          <a:p>
            <a:pPr marL="0" indent="0">
              <a:buNone/>
            </a:pPr>
            <a:endParaRPr lang="en-GB" dirty="0"/>
          </a:p>
          <a:p>
            <a:pPr marL="0" indent="0">
              <a:buNone/>
            </a:pPr>
            <a:endParaRPr lang="en-GB" dirty="0" smtClean="0"/>
          </a:p>
        </p:txBody>
      </p:sp>
    </p:spTree>
    <p:extLst>
      <p:ext uri="{BB962C8B-B14F-4D97-AF65-F5344CB8AC3E}">
        <p14:creationId xmlns:p14="http://schemas.microsoft.com/office/powerpoint/2010/main" val="24764926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Maths Teaching</a:t>
            </a:r>
            <a:endParaRPr lang="en-GB" b="1" dirty="0"/>
          </a:p>
        </p:txBody>
      </p:sp>
      <p:sp>
        <p:nvSpPr>
          <p:cNvPr id="3" name="Content Placeholder 2"/>
          <p:cNvSpPr>
            <a:spLocks noGrp="1"/>
          </p:cNvSpPr>
          <p:nvPr>
            <p:ph idx="1"/>
          </p:nvPr>
        </p:nvSpPr>
        <p:spPr/>
        <p:txBody>
          <a:bodyPr>
            <a:normAutofit/>
          </a:bodyPr>
          <a:lstStyle/>
          <a:p>
            <a:pPr marL="0" indent="0">
              <a:buNone/>
            </a:pPr>
            <a:r>
              <a:rPr lang="en-GB" dirty="0" smtClean="0"/>
              <a:t>Last year we trialled flexible groupings in Maths. We are intending on using this structure again in this academic year. This means your child, may be taught some of their lessons each week in another Year 5/6 class with another teacher.</a:t>
            </a:r>
          </a:p>
          <a:p>
            <a:pPr marL="0" indent="0">
              <a:buNone/>
            </a:pPr>
            <a:endParaRPr lang="en-GB" dirty="0"/>
          </a:p>
          <a:p>
            <a:pPr marL="0" indent="0">
              <a:buNone/>
            </a:pPr>
            <a:r>
              <a:rPr lang="en-GB" dirty="0" smtClean="0"/>
              <a:t>These groups are designed to support the needs of your child. They will be meeting the same objectives in each class but the groups will have varied degrees of support and extension. Groups are flexible and children may move between them over the course of the term.</a:t>
            </a:r>
            <a:endParaRPr lang="en-GB" dirty="0"/>
          </a:p>
        </p:txBody>
      </p:sp>
    </p:spTree>
    <p:extLst>
      <p:ext uri="{BB962C8B-B14F-4D97-AF65-F5344CB8AC3E}">
        <p14:creationId xmlns:p14="http://schemas.microsoft.com/office/powerpoint/2010/main" val="1427982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8000" b="1" dirty="0" smtClean="0"/>
              <a:t>Attendance and Punctuality</a:t>
            </a:r>
            <a:endParaRPr lang="en-GB" sz="8000" b="1" dirty="0"/>
          </a:p>
        </p:txBody>
      </p:sp>
      <p:sp>
        <p:nvSpPr>
          <p:cNvPr id="3" name="Content Placeholder 2"/>
          <p:cNvSpPr>
            <a:spLocks noGrp="1"/>
          </p:cNvSpPr>
          <p:nvPr>
            <p:ph idx="1"/>
          </p:nvPr>
        </p:nvSpPr>
        <p:spPr/>
        <p:txBody>
          <a:bodyPr>
            <a:normAutofit fontScale="77500" lnSpcReduction="20000"/>
          </a:bodyPr>
          <a:lstStyle/>
          <a:p>
            <a:endParaRPr lang="en-GB" dirty="0" smtClean="0"/>
          </a:p>
          <a:p>
            <a:r>
              <a:rPr lang="en-GB" dirty="0" smtClean="0"/>
              <a:t>All children should arrive in school between 8.45 and 8.55 am and we ask that you drop and go. Children should come straight into the school building via the playground</a:t>
            </a:r>
          </a:p>
          <a:p>
            <a:r>
              <a:rPr lang="en-GB" dirty="0" smtClean="0"/>
              <a:t>They should be prepared for the day, having eaten breakfast</a:t>
            </a:r>
          </a:p>
          <a:p>
            <a:r>
              <a:rPr lang="en-GB" dirty="0" smtClean="0"/>
              <a:t>If your child is un-well please notify the office as soon as possible – please keep children off school for 48 hours after an upset stomach</a:t>
            </a:r>
          </a:p>
          <a:p>
            <a:r>
              <a:rPr lang="en-GB" dirty="0" smtClean="0"/>
              <a:t>In line with government policy, holidays may no longer be taken during term time.</a:t>
            </a:r>
          </a:p>
          <a:p>
            <a:r>
              <a:rPr lang="en-GB" dirty="0" smtClean="0"/>
              <a:t>Lateness is monitored; your child should sign in at the office if they arrive after 8.55am</a:t>
            </a:r>
          </a:p>
          <a:p>
            <a:r>
              <a:rPr lang="en-GB" dirty="0" smtClean="0"/>
              <a:t>Certificates and prizes are awarded for classes and individuals with excellent attendance</a:t>
            </a:r>
          </a:p>
          <a:p>
            <a:r>
              <a:rPr lang="en-GB" dirty="0" smtClean="0"/>
              <a:t>Please encourage your children to attend even if feeling a little under the weather. </a:t>
            </a:r>
            <a:endParaRPr lang="en-GB" dirty="0"/>
          </a:p>
        </p:txBody>
      </p:sp>
    </p:spTree>
    <p:extLst>
      <p:ext uri="{BB962C8B-B14F-4D97-AF65-F5344CB8AC3E}">
        <p14:creationId xmlns:p14="http://schemas.microsoft.com/office/powerpoint/2010/main" val="36543608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5400" b="1" dirty="0" smtClean="0"/>
              <a:t>End Of School Day</a:t>
            </a:r>
            <a:endParaRPr lang="en-GB" sz="5400" b="1" dirty="0"/>
          </a:p>
        </p:txBody>
      </p:sp>
      <p:sp>
        <p:nvSpPr>
          <p:cNvPr id="3" name="Content Placeholder 2"/>
          <p:cNvSpPr>
            <a:spLocks noGrp="1"/>
          </p:cNvSpPr>
          <p:nvPr>
            <p:ph idx="1"/>
          </p:nvPr>
        </p:nvSpPr>
        <p:spPr/>
        <p:txBody>
          <a:bodyPr>
            <a:normAutofit lnSpcReduction="10000"/>
          </a:bodyPr>
          <a:lstStyle/>
          <a:p>
            <a:r>
              <a:rPr lang="en-GB" dirty="0" smtClean="0"/>
              <a:t>As our school continues to expand we become more aware of the need to dismiss our children in a safe and orderly manner. School staff will lead their classes to the school playground where they should wait until they identify their parent/carer. </a:t>
            </a:r>
          </a:p>
          <a:p>
            <a:r>
              <a:rPr lang="en-GB" dirty="0" smtClean="0"/>
              <a:t>Dogs are not permitted on the school premises and should not be left unattended. </a:t>
            </a:r>
          </a:p>
          <a:p>
            <a:r>
              <a:rPr lang="en-GB" dirty="0" smtClean="0"/>
              <a:t>If collection arrangements are not the norm, please inform the office – dojo’s will not be picked up during school hours.</a:t>
            </a:r>
            <a:endParaRPr lang="en-GB" dirty="0"/>
          </a:p>
          <a:p>
            <a:r>
              <a:rPr lang="en-GB" dirty="0" smtClean="0"/>
              <a:t>Car parks are dangerous and should not be accessed by parents or children at any time. Staff have been asked to challenge parents on this to keep children safe.</a:t>
            </a:r>
            <a:endParaRPr lang="en-GB" dirty="0"/>
          </a:p>
        </p:txBody>
      </p:sp>
    </p:spTree>
    <p:extLst>
      <p:ext uri="{BB962C8B-B14F-4D97-AF65-F5344CB8AC3E}">
        <p14:creationId xmlns:p14="http://schemas.microsoft.com/office/powerpoint/2010/main" val="29148736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War &amp; Conflict</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pPr marL="0" indent="0">
              <a:buNone/>
            </a:pPr>
            <a:endParaRPr lang="en-GB" dirty="0"/>
          </a:p>
          <a:p>
            <a:r>
              <a:rPr lang="en-GB" b="1" dirty="0"/>
              <a:t>Key areas of study:</a:t>
            </a:r>
            <a:endParaRPr lang="en-GB" dirty="0"/>
          </a:p>
          <a:p>
            <a:pPr fontAlgn="base"/>
            <a:r>
              <a:rPr lang="en-GB" dirty="0"/>
              <a:t/>
            </a:r>
            <a:br>
              <a:rPr lang="en-GB" dirty="0"/>
            </a:br>
            <a:r>
              <a:rPr lang="en-GB" dirty="0"/>
              <a:t>Who, What, When, Where and Why?</a:t>
            </a:r>
          </a:p>
          <a:p>
            <a:pPr fontAlgn="base"/>
            <a:r>
              <a:rPr lang="en-GB" dirty="0"/>
              <a:t>Important People </a:t>
            </a:r>
          </a:p>
          <a:p>
            <a:pPr fontAlgn="base"/>
            <a:r>
              <a:rPr lang="en-GB" dirty="0"/>
              <a:t>Timeline of WWII</a:t>
            </a:r>
          </a:p>
          <a:p>
            <a:pPr fontAlgn="base"/>
            <a:r>
              <a:rPr lang="en-GB" dirty="0"/>
              <a:t>Mapping the Axis and Allied movements</a:t>
            </a:r>
          </a:p>
          <a:p>
            <a:pPr fontAlgn="base"/>
            <a:r>
              <a:rPr lang="en-GB" dirty="0"/>
              <a:t>Discoveries and breakthroughs made during the war </a:t>
            </a:r>
          </a:p>
          <a:p>
            <a:pPr fontAlgn="base"/>
            <a:r>
              <a:rPr lang="en-GB" dirty="0"/>
              <a:t>Influence of WWII on the modern world.</a:t>
            </a:r>
          </a:p>
          <a:p>
            <a:pPr marL="0" indent="0">
              <a:buNone/>
            </a:pP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40536" y="4957420"/>
            <a:ext cx="1651702" cy="1686952"/>
          </a:xfrm>
          <a:prstGeom prst="rect">
            <a:avLst/>
          </a:prstGeom>
        </p:spPr>
      </p:pic>
    </p:spTree>
    <p:extLst>
      <p:ext uri="{BB962C8B-B14F-4D97-AF65-F5344CB8AC3E}">
        <p14:creationId xmlns:p14="http://schemas.microsoft.com/office/powerpoint/2010/main" val="39370378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7200" b="1" dirty="0" smtClean="0">
                <a:effectLst>
                  <a:outerShdw blurRad="38100" dist="38100" dir="2700000" algn="tl">
                    <a:srgbClr val="000000">
                      <a:alpha val="43137"/>
                    </a:srgbClr>
                  </a:outerShdw>
                </a:effectLst>
              </a:rPr>
              <a:t>Educational Visits &amp; Visitors</a:t>
            </a:r>
            <a:endParaRPr lang="en-GB"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endParaRPr lang="en-GB" dirty="0" smtClean="0"/>
          </a:p>
          <a:p>
            <a:endParaRPr lang="en-GB" dirty="0"/>
          </a:p>
          <a:p>
            <a:pPr fontAlgn="base"/>
            <a:r>
              <a:rPr lang="en-GB" sz="4400" dirty="0"/>
              <a:t>Bletchley Park</a:t>
            </a:r>
          </a:p>
          <a:p>
            <a:pPr fontAlgn="base"/>
            <a:r>
              <a:rPr lang="en-GB" sz="4400" dirty="0"/>
              <a:t>Meeting a survivor from the Holocaust</a:t>
            </a:r>
          </a:p>
          <a:p>
            <a:pPr fontAlgn="base"/>
            <a:r>
              <a:rPr lang="en-GB" sz="4400" dirty="0"/>
              <a:t>Working with the national program to celebrate the </a:t>
            </a:r>
            <a:r>
              <a:rPr lang="en-GB" sz="4400" dirty="0" err="1"/>
              <a:t>Kindertransport</a:t>
            </a:r>
            <a:endParaRPr lang="en-GB" sz="4400" dirty="0"/>
          </a:p>
          <a:p>
            <a:pPr marL="0" indent="0">
              <a:buNone/>
            </a:pPr>
            <a:endParaRPr lang="en-GB" sz="4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40537" y="4915217"/>
            <a:ext cx="1651702" cy="1686952"/>
          </a:xfrm>
          <a:prstGeom prst="rect">
            <a:avLst/>
          </a:prstGeom>
        </p:spPr>
      </p:pic>
    </p:spTree>
    <p:extLst>
      <p:ext uri="{BB962C8B-B14F-4D97-AF65-F5344CB8AC3E}">
        <p14:creationId xmlns:p14="http://schemas.microsoft.com/office/powerpoint/2010/main" val="28760049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6000" u="sng" dirty="0"/>
              <a:t>Other Curriculum </a:t>
            </a:r>
            <a:r>
              <a:rPr lang="en-GB" sz="6000" u="sng" dirty="0" smtClean="0"/>
              <a:t>Areas</a:t>
            </a:r>
            <a:endParaRPr lang="en-GB" sz="6000" u="sng" dirty="0"/>
          </a:p>
        </p:txBody>
      </p:sp>
      <p:sp>
        <p:nvSpPr>
          <p:cNvPr id="3" name="Content Placeholder 2"/>
          <p:cNvSpPr>
            <a:spLocks noGrp="1"/>
          </p:cNvSpPr>
          <p:nvPr>
            <p:ph idx="1"/>
          </p:nvPr>
        </p:nvSpPr>
        <p:spPr>
          <a:xfrm>
            <a:off x="8538693" y="1462127"/>
            <a:ext cx="2815107" cy="4486275"/>
          </a:xfrm>
        </p:spPr>
        <p:txBody>
          <a:bodyPr>
            <a:normAutofit/>
          </a:bodyPr>
          <a:lstStyle/>
          <a:p>
            <a:pPr marL="0" indent="0">
              <a:buNone/>
            </a:pPr>
            <a:r>
              <a:rPr lang="en-GB" sz="2400" b="1" u="sng" dirty="0" smtClean="0"/>
              <a:t>RE </a:t>
            </a:r>
            <a:r>
              <a:rPr lang="en-GB" sz="2400" b="1" u="sng" dirty="0"/>
              <a:t>&amp; PSHE</a:t>
            </a:r>
            <a:endParaRPr lang="en-GB" sz="2400" dirty="0"/>
          </a:p>
          <a:p>
            <a:r>
              <a:rPr lang="en-GB" sz="2400" dirty="0"/>
              <a:t>Judaism &amp; Christianity</a:t>
            </a:r>
          </a:p>
          <a:p>
            <a:pPr marL="0" indent="0">
              <a:buNone/>
            </a:pPr>
            <a:r>
              <a:rPr lang="en-GB" sz="2400" b="1" u="sng" dirty="0"/>
              <a:t>PE</a:t>
            </a:r>
            <a:endParaRPr lang="en-GB" sz="2400" dirty="0"/>
          </a:p>
          <a:p>
            <a:r>
              <a:rPr lang="en-GB" sz="2400" dirty="0"/>
              <a:t>Speed, Agility &amp; Quickness plus indoor athletics, Dance (WWII themed) &amp; Friday fun </a:t>
            </a:r>
            <a:r>
              <a:rPr lang="en-GB" sz="2400" dirty="0" smtClean="0"/>
              <a:t>run</a:t>
            </a:r>
            <a:r>
              <a:rPr lang="en-GB" dirty="0"/>
              <a:t/>
            </a:r>
            <a:br>
              <a:rPr lang="en-GB" dirty="0"/>
            </a:br>
            <a:endParaRPr lang="en-GB" dirty="0"/>
          </a:p>
        </p:txBody>
      </p:sp>
      <p:sp>
        <p:nvSpPr>
          <p:cNvPr id="4" name="Rectangle 3"/>
          <p:cNvSpPr/>
          <p:nvPr/>
        </p:nvSpPr>
        <p:spPr>
          <a:xfrm>
            <a:off x="5977217" y="3244334"/>
            <a:ext cx="237566" cy="369332"/>
          </a:xfrm>
          <a:prstGeom prst="rect">
            <a:avLst/>
          </a:prstGeom>
        </p:spPr>
        <p:txBody>
          <a:bodyPr wrap="none">
            <a:spAutoFit/>
          </a:bodyPr>
          <a:lstStyle/>
          <a:p>
            <a:r>
              <a:rPr lang="en-GB" dirty="0"/>
              <a:t> </a:t>
            </a:r>
          </a:p>
        </p:txBody>
      </p:sp>
      <p:sp>
        <p:nvSpPr>
          <p:cNvPr id="5" name="Rectangle 4"/>
          <p:cNvSpPr/>
          <p:nvPr/>
        </p:nvSpPr>
        <p:spPr>
          <a:xfrm>
            <a:off x="4722253" y="1432814"/>
            <a:ext cx="4125532" cy="4431983"/>
          </a:xfrm>
          <a:prstGeom prst="rect">
            <a:avLst/>
          </a:prstGeom>
        </p:spPr>
        <p:txBody>
          <a:bodyPr wrap="square">
            <a:spAutoFit/>
          </a:bodyPr>
          <a:lstStyle/>
          <a:p>
            <a:r>
              <a:rPr lang="en-GB" sz="2800" b="1" u="sng" dirty="0">
                <a:solidFill>
                  <a:srgbClr val="000000"/>
                </a:solidFill>
                <a:latin typeface="Calibri" panose="020F0502020204030204" pitchFamily="34" charset="0"/>
              </a:rPr>
              <a:t>ICT</a:t>
            </a:r>
            <a:endParaRPr lang="en-GB" sz="2800" dirty="0"/>
          </a:p>
          <a:p>
            <a:pPr marL="457200" indent="-457200">
              <a:spcBef>
                <a:spcPts val="1000"/>
              </a:spcBef>
              <a:buFont typeface="Arial" panose="020B0604020202020204" pitchFamily="34" charset="0"/>
              <a:buChar char="•"/>
            </a:pPr>
            <a:r>
              <a:rPr lang="en-GB" sz="2400" dirty="0">
                <a:solidFill>
                  <a:srgbClr val="000000"/>
                </a:solidFill>
                <a:latin typeface="Calibri" panose="020F0502020204030204" pitchFamily="34" charset="0"/>
              </a:rPr>
              <a:t>E-safety</a:t>
            </a:r>
            <a:endParaRPr lang="en-GB" sz="2400" dirty="0"/>
          </a:p>
          <a:p>
            <a:pPr marL="457200" indent="-457200">
              <a:spcBef>
                <a:spcPts val="1000"/>
              </a:spcBef>
              <a:buFont typeface="Arial" panose="020B0604020202020204" pitchFamily="34" charset="0"/>
              <a:buChar char="•"/>
            </a:pPr>
            <a:r>
              <a:rPr lang="en-GB" sz="2400" dirty="0">
                <a:solidFill>
                  <a:srgbClr val="000000"/>
                </a:solidFill>
                <a:latin typeface="Calibri" panose="020F0502020204030204" pitchFamily="34" charset="0"/>
              </a:rPr>
              <a:t>Computing – coding and animation</a:t>
            </a:r>
            <a:endParaRPr lang="en-GB" sz="2400" dirty="0"/>
          </a:p>
          <a:p>
            <a:pPr>
              <a:spcBef>
                <a:spcPts val="1000"/>
              </a:spcBef>
            </a:pPr>
            <a:r>
              <a:rPr lang="en-GB" sz="2400" b="1" u="sng" dirty="0">
                <a:solidFill>
                  <a:srgbClr val="000000"/>
                </a:solidFill>
                <a:latin typeface="Calibri" panose="020F0502020204030204" pitchFamily="34" charset="0"/>
              </a:rPr>
              <a:t>Music </a:t>
            </a:r>
            <a:endParaRPr lang="en-GB" sz="2400" dirty="0"/>
          </a:p>
          <a:p>
            <a:pPr marL="457200" indent="-457200">
              <a:spcBef>
                <a:spcPts val="1000"/>
              </a:spcBef>
              <a:buFont typeface="Arial" panose="020B0604020202020204" pitchFamily="34" charset="0"/>
              <a:buChar char="•"/>
            </a:pPr>
            <a:r>
              <a:rPr lang="en-GB" sz="2400" dirty="0">
                <a:solidFill>
                  <a:srgbClr val="000000"/>
                </a:solidFill>
                <a:latin typeface="Calibri" panose="020F0502020204030204" pitchFamily="34" charset="0"/>
              </a:rPr>
              <a:t>Dancing In The Street</a:t>
            </a:r>
            <a:endParaRPr lang="en-GB" sz="2400" dirty="0"/>
          </a:p>
          <a:p>
            <a:pPr>
              <a:spcBef>
                <a:spcPts val="1000"/>
              </a:spcBef>
            </a:pPr>
            <a:r>
              <a:rPr lang="en-GB" sz="2400" b="1" u="sng" dirty="0" smtClean="0">
                <a:solidFill>
                  <a:srgbClr val="000000"/>
                </a:solidFill>
                <a:latin typeface="Calibri" panose="020F0502020204030204" pitchFamily="34" charset="0"/>
              </a:rPr>
              <a:t>Design </a:t>
            </a:r>
            <a:r>
              <a:rPr lang="en-GB" sz="2400" b="1" u="sng" dirty="0">
                <a:solidFill>
                  <a:srgbClr val="000000"/>
                </a:solidFill>
                <a:latin typeface="Calibri" panose="020F0502020204030204" pitchFamily="34" charset="0"/>
              </a:rPr>
              <a:t>Technology</a:t>
            </a:r>
            <a:endParaRPr lang="en-GB" sz="2400" dirty="0"/>
          </a:p>
          <a:p>
            <a:pPr marL="457200" indent="-457200">
              <a:spcBef>
                <a:spcPts val="1000"/>
              </a:spcBef>
              <a:buFont typeface="Arial" panose="020B0604020202020204" pitchFamily="34" charset="0"/>
              <a:buChar char="•"/>
            </a:pPr>
            <a:r>
              <a:rPr lang="en-GB" sz="2400" dirty="0">
                <a:solidFill>
                  <a:srgbClr val="000000"/>
                </a:solidFill>
                <a:latin typeface="Calibri" panose="020F0502020204030204" pitchFamily="34" charset="0"/>
              </a:rPr>
              <a:t>Trench Models</a:t>
            </a:r>
            <a:endParaRPr lang="en-GB" sz="2400" dirty="0"/>
          </a:p>
          <a:p>
            <a:r>
              <a:rPr lang="en-GB" dirty="0"/>
              <a:t/>
            </a:r>
            <a:br>
              <a:rPr lang="en-GB" dirty="0"/>
            </a:br>
            <a:endParaRPr lang="en-GB" dirty="0"/>
          </a:p>
        </p:txBody>
      </p:sp>
      <p:sp>
        <p:nvSpPr>
          <p:cNvPr id="6" name="Rectangle 5"/>
          <p:cNvSpPr/>
          <p:nvPr/>
        </p:nvSpPr>
        <p:spPr>
          <a:xfrm>
            <a:off x="689019" y="1531044"/>
            <a:ext cx="3895860" cy="5734903"/>
          </a:xfrm>
          <a:prstGeom prst="rect">
            <a:avLst/>
          </a:prstGeom>
        </p:spPr>
        <p:txBody>
          <a:bodyPr wrap="square">
            <a:spAutoFit/>
          </a:bodyPr>
          <a:lstStyle/>
          <a:p>
            <a:r>
              <a:rPr lang="en-GB" sz="2400" b="1" u="sng" dirty="0">
                <a:solidFill>
                  <a:srgbClr val="000000"/>
                </a:solidFill>
                <a:latin typeface="Calibri" panose="020F0502020204030204" pitchFamily="34" charset="0"/>
              </a:rPr>
              <a:t>Science</a:t>
            </a:r>
            <a:endParaRPr lang="en-GB" sz="2400" dirty="0"/>
          </a:p>
          <a:p>
            <a:pPr marL="342900" indent="-342900">
              <a:spcBef>
                <a:spcPts val="1000"/>
              </a:spcBef>
              <a:buFont typeface="Arial" panose="020B0604020202020204" pitchFamily="34" charset="0"/>
              <a:buChar char="•"/>
            </a:pPr>
            <a:r>
              <a:rPr lang="en-GB" sz="2400" dirty="0">
                <a:solidFill>
                  <a:srgbClr val="000000"/>
                </a:solidFill>
                <a:latin typeface="Calibri" panose="020F0502020204030204" pitchFamily="34" charset="0"/>
              </a:rPr>
              <a:t>Electricity </a:t>
            </a:r>
            <a:endParaRPr lang="en-GB" sz="2400" dirty="0"/>
          </a:p>
          <a:p>
            <a:pPr marL="342900" indent="-342900">
              <a:spcBef>
                <a:spcPts val="1000"/>
              </a:spcBef>
              <a:buFont typeface="Arial" panose="020B0604020202020204" pitchFamily="34" charset="0"/>
              <a:buChar char="•"/>
            </a:pPr>
            <a:r>
              <a:rPr lang="en-GB" sz="2400" dirty="0">
                <a:solidFill>
                  <a:srgbClr val="000000"/>
                </a:solidFill>
                <a:latin typeface="Calibri" panose="020F0502020204030204" pitchFamily="34" charset="0"/>
              </a:rPr>
              <a:t>Forces</a:t>
            </a:r>
            <a:endParaRPr lang="en-GB" sz="2400" dirty="0"/>
          </a:p>
          <a:p>
            <a:pPr marL="342900" indent="-342900">
              <a:spcBef>
                <a:spcPts val="1000"/>
              </a:spcBef>
              <a:buFont typeface="Arial" panose="020B0604020202020204" pitchFamily="34" charset="0"/>
              <a:buChar char="•"/>
            </a:pPr>
            <a:r>
              <a:rPr lang="en-GB" sz="2400" dirty="0">
                <a:solidFill>
                  <a:srgbClr val="000000"/>
                </a:solidFill>
                <a:latin typeface="Calibri" panose="020F0502020204030204" pitchFamily="34" charset="0"/>
              </a:rPr>
              <a:t>Evolution &amp; Inheritance</a:t>
            </a:r>
            <a:endParaRPr lang="en-GB" sz="2400" dirty="0"/>
          </a:p>
          <a:p>
            <a:pPr marL="342900" indent="-342900">
              <a:spcBef>
                <a:spcPts val="1000"/>
              </a:spcBef>
              <a:buFont typeface="Arial" panose="020B0604020202020204" pitchFamily="34" charset="0"/>
              <a:buChar char="•"/>
            </a:pPr>
            <a:r>
              <a:rPr lang="en-GB" sz="2400" dirty="0">
                <a:solidFill>
                  <a:srgbClr val="000000"/>
                </a:solidFill>
                <a:latin typeface="Calibri" panose="020F0502020204030204" pitchFamily="34" charset="0"/>
              </a:rPr>
              <a:t>Living things &amp; their habitats</a:t>
            </a:r>
            <a:endParaRPr lang="en-GB" sz="2400" dirty="0"/>
          </a:p>
          <a:p>
            <a:pPr marL="342900" indent="-342900">
              <a:spcBef>
                <a:spcPts val="1000"/>
              </a:spcBef>
              <a:buFont typeface="Arial" panose="020B0604020202020204" pitchFamily="34" charset="0"/>
              <a:buChar char="•"/>
            </a:pPr>
            <a:r>
              <a:rPr lang="en-GB" sz="2400" dirty="0">
                <a:solidFill>
                  <a:srgbClr val="000000"/>
                </a:solidFill>
                <a:latin typeface="Calibri" panose="020F0502020204030204" pitchFamily="34" charset="0"/>
              </a:rPr>
              <a:t>Animals including humans</a:t>
            </a:r>
            <a:endParaRPr lang="en-GB" sz="2400" dirty="0"/>
          </a:p>
          <a:p>
            <a:pPr>
              <a:spcBef>
                <a:spcPts val="1000"/>
              </a:spcBef>
            </a:pPr>
            <a:r>
              <a:rPr lang="en-GB" sz="2400" b="1" u="sng" dirty="0">
                <a:solidFill>
                  <a:srgbClr val="000000"/>
                </a:solidFill>
                <a:latin typeface="Calibri" panose="020F0502020204030204" pitchFamily="34" charset="0"/>
              </a:rPr>
              <a:t>Art</a:t>
            </a:r>
            <a:endParaRPr lang="en-GB" sz="2400" dirty="0"/>
          </a:p>
          <a:p>
            <a:pPr marL="342900" indent="-342900">
              <a:spcBef>
                <a:spcPts val="1000"/>
              </a:spcBef>
              <a:buFont typeface="Arial" panose="020B0604020202020204" pitchFamily="34" charset="0"/>
              <a:buChar char="•"/>
            </a:pPr>
            <a:r>
              <a:rPr lang="en-GB" sz="2400" dirty="0">
                <a:solidFill>
                  <a:srgbClr val="000000"/>
                </a:solidFill>
                <a:latin typeface="Calibri" panose="020F0502020204030204" pitchFamily="34" charset="0"/>
              </a:rPr>
              <a:t>Silhouette painting in watercolour</a:t>
            </a:r>
            <a:endParaRPr lang="en-GB" sz="2400" dirty="0"/>
          </a:p>
          <a:p>
            <a:pPr marL="342900" indent="-342900">
              <a:spcBef>
                <a:spcPts val="1000"/>
              </a:spcBef>
              <a:buFont typeface="Arial" panose="020B0604020202020204" pitchFamily="34" charset="0"/>
              <a:buChar char="•"/>
            </a:pPr>
            <a:r>
              <a:rPr lang="en-GB" sz="2400" dirty="0">
                <a:solidFill>
                  <a:srgbClr val="000000"/>
                </a:solidFill>
                <a:latin typeface="Calibri" panose="020F0502020204030204" pitchFamily="34" charset="0"/>
              </a:rPr>
              <a:t>Propaganda posters</a:t>
            </a:r>
            <a:endParaRPr lang="en-GB" sz="2400" dirty="0"/>
          </a:p>
          <a:p>
            <a:r>
              <a:rPr lang="en-GB" dirty="0"/>
              <a:t/>
            </a:r>
            <a:br>
              <a:rPr lang="en-GB" dirty="0"/>
            </a:br>
            <a:endParaRPr lang="en-GB" dirty="0"/>
          </a:p>
        </p:txBody>
      </p:sp>
    </p:spTree>
    <p:extLst>
      <p:ext uri="{BB962C8B-B14F-4D97-AF65-F5344CB8AC3E}">
        <p14:creationId xmlns:p14="http://schemas.microsoft.com/office/powerpoint/2010/main" val="4002989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6000" b="1" dirty="0" smtClean="0"/>
              <a:t>Parent Helpers</a:t>
            </a:r>
            <a:endParaRPr lang="en-GB" sz="6000" b="1" dirty="0"/>
          </a:p>
        </p:txBody>
      </p:sp>
      <p:sp>
        <p:nvSpPr>
          <p:cNvPr id="3" name="Content Placeholder 2"/>
          <p:cNvSpPr>
            <a:spLocks noGrp="1"/>
          </p:cNvSpPr>
          <p:nvPr>
            <p:ph idx="1"/>
          </p:nvPr>
        </p:nvSpPr>
        <p:spPr/>
        <p:txBody>
          <a:bodyPr>
            <a:normAutofit/>
          </a:bodyPr>
          <a:lstStyle/>
          <a:p>
            <a:r>
              <a:rPr lang="en-GB" sz="4000" dirty="0" smtClean="0"/>
              <a:t>The school website has a link where you can sign up to become a reading volunteer. </a:t>
            </a:r>
          </a:p>
          <a:p>
            <a:r>
              <a:rPr lang="en-GB" sz="4000" dirty="0" smtClean="0"/>
              <a:t>This is an especially important role within the school and one that becomes harder to cover, but no less important, as children become older. If you can offer any time it would be much appreciated.</a:t>
            </a:r>
            <a:endParaRPr lang="en-GB" sz="4000" dirty="0"/>
          </a:p>
        </p:txBody>
      </p:sp>
    </p:spTree>
    <p:extLst>
      <p:ext uri="{BB962C8B-B14F-4D97-AF65-F5344CB8AC3E}">
        <p14:creationId xmlns:p14="http://schemas.microsoft.com/office/powerpoint/2010/main" val="1239388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English </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690688"/>
            <a:ext cx="9544539" cy="4748749"/>
          </a:xfrm>
        </p:spPr>
        <p:txBody>
          <a:bodyPr>
            <a:normAutofit fontScale="77500" lnSpcReduction="20000"/>
          </a:bodyPr>
          <a:lstStyle/>
          <a:p>
            <a:r>
              <a:rPr lang="en-GB" dirty="0" smtClean="0"/>
              <a:t>Historic fiction </a:t>
            </a:r>
          </a:p>
          <a:p>
            <a:r>
              <a:rPr lang="en-GB" dirty="0" smtClean="0"/>
              <a:t>Journalistic writing</a:t>
            </a:r>
          </a:p>
          <a:p>
            <a:r>
              <a:rPr lang="en-GB" dirty="0" smtClean="0"/>
              <a:t>Biographies</a:t>
            </a:r>
          </a:p>
          <a:p>
            <a:r>
              <a:rPr lang="en-GB" dirty="0" smtClean="0"/>
              <a:t>Poetry</a:t>
            </a:r>
          </a:p>
          <a:p>
            <a:r>
              <a:rPr lang="en-GB" dirty="0" smtClean="0"/>
              <a:t>Script writing</a:t>
            </a:r>
          </a:p>
          <a:p>
            <a:r>
              <a:rPr lang="en-GB" dirty="0" smtClean="0"/>
              <a:t>Persuasive Letters</a:t>
            </a:r>
          </a:p>
          <a:p>
            <a:r>
              <a:rPr lang="en-GB" dirty="0" smtClean="0"/>
              <a:t>Narrative writing</a:t>
            </a:r>
          </a:p>
          <a:p>
            <a:r>
              <a:rPr lang="en-GB" dirty="0" smtClean="0"/>
              <a:t>Balanced arguments </a:t>
            </a:r>
          </a:p>
          <a:p>
            <a:r>
              <a:rPr lang="en-GB" dirty="0" smtClean="0"/>
              <a:t>Class books</a:t>
            </a:r>
          </a:p>
          <a:p>
            <a:pPr marL="0" indent="0">
              <a:buNone/>
            </a:pPr>
            <a:endParaRPr lang="en-GB" dirty="0"/>
          </a:p>
          <a:p>
            <a:pPr marL="0" indent="0">
              <a:buNone/>
            </a:pPr>
            <a:r>
              <a:rPr lang="en-GB" u="sng" dirty="0" smtClean="0">
                <a:hlinkClick r:id="rId2" action="ppaction://hlinkfile"/>
              </a:rPr>
              <a:t>Spelling, Punctuation &amp; Grammar</a:t>
            </a:r>
            <a:endParaRPr lang="en-GB" u="sng" dirty="0" smtClean="0"/>
          </a:p>
          <a:p>
            <a:pPr marL="0" indent="0">
              <a:buNone/>
            </a:pPr>
            <a:r>
              <a:rPr lang="en-GB" dirty="0" smtClean="0"/>
              <a:t>Supported through guided reading activities and homework activities and taught </a:t>
            </a:r>
          </a:p>
          <a:p>
            <a:pPr marL="0" indent="0">
              <a:buNone/>
            </a:pPr>
            <a:r>
              <a:rPr lang="en-GB" dirty="0" smtClean="0"/>
              <a:t>explicitly in class.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82739" y="4943352"/>
            <a:ext cx="1651702" cy="1686952"/>
          </a:xfrm>
          <a:prstGeom prst="rect">
            <a:avLst/>
          </a:prstGeom>
        </p:spPr>
      </p:pic>
    </p:spTree>
    <p:extLst>
      <p:ext uri="{BB962C8B-B14F-4D97-AF65-F5344CB8AC3E}">
        <p14:creationId xmlns:p14="http://schemas.microsoft.com/office/powerpoint/2010/main" val="29550695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b="1" dirty="0" smtClean="0">
                <a:effectLst>
                  <a:outerShdw blurRad="38100" dist="38100" dir="2700000" algn="tl">
                    <a:srgbClr val="000000">
                      <a:alpha val="43137"/>
                    </a:srgbClr>
                  </a:outerShdw>
                </a:effectLst>
              </a:rPr>
              <a:t>Maths</a:t>
            </a:r>
            <a:endParaRPr lang="en-GB" sz="8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19257" y="1825625"/>
            <a:ext cx="10515600" cy="4790612"/>
          </a:xfrm>
        </p:spPr>
        <p:txBody>
          <a:bodyPr>
            <a:normAutofit fontScale="85000" lnSpcReduction="20000"/>
          </a:bodyPr>
          <a:lstStyle/>
          <a:p>
            <a:pPr>
              <a:lnSpc>
                <a:spcPct val="120000"/>
              </a:lnSpc>
            </a:pPr>
            <a:r>
              <a:rPr lang="en-GB" dirty="0" smtClean="0"/>
              <a:t>Times tables – children should practise their tables targets at home. Children are working towards certificates as part or our Times Tables Olympics which involves a 3 minute speed test. </a:t>
            </a:r>
          </a:p>
          <a:p>
            <a:pPr marL="0" indent="0">
              <a:buNone/>
            </a:pPr>
            <a:endParaRPr lang="en-GB" sz="1400" dirty="0" smtClean="0"/>
          </a:p>
          <a:p>
            <a:pPr marL="457200" lvl="1" indent="0">
              <a:buNone/>
            </a:pPr>
            <a:r>
              <a:rPr lang="en-GB" sz="2800" dirty="0" smtClean="0"/>
              <a:t>Finalist – 2s, 5s, 10s</a:t>
            </a:r>
          </a:p>
          <a:p>
            <a:pPr marL="457200" lvl="1" indent="0">
              <a:buNone/>
            </a:pPr>
            <a:r>
              <a:rPr lang="en-GB" sz="2800" dirty="0" smtClean="0"/>
              <a:t>Bronze – 2s, 3s, 4s, 5s, 10s</a:t>
            </a:r>
          </a:p>
          <a:p>
            <a:pPr marL="457200" lvl="1" indent="0">
              <a:buNone/>
            </a:pPr>
            <a:r>
              <a:rPr lang="en-GB" sz="2800" dirty="0" smtClean="0"/>
              <a:t>Silver – 6s, 11s</a:t>
            </a:r>
          </a:p>
          <a:p>
            <a:pPr marL="457200" lvl="1" indent="0">
              <a:buNone/>
            </a:pPr>
            <a:r>
              <a:rPr lang="en-GB" sz="2800" dirty="0" smtClean="0"/>
              <a:t>Gold – 7s, 8s, 9s, 12s</a:t>
            </a:r>
          </a:p>
          <a:p>
            <a:pPr marL="457200" lvl="1" indent="0">
              <a:buNone/>
            </a:pPr>
            <a:r>
              <a:rPr lang="en-GB" sz="2800" dirty="0" smtClean="0"/>
              <a:t>European Champion – All (60 mixed questions)</a:t>
            </a:r>
          </a:p>
          <a:p>
            <a:pPr marL="457200" lvl="1" indent="0">
              <a:buNone/>
            </a:pPr>
            <a:r>
              <a:rPr lang="en-GB" sz="2800" dirty="0" smtClean="0">
                <a:hlinkClick r:id="rId2" action="ppaction://hlinkfile"/>
              </a:rPr>
              <a:t>Olympic Champion – All (100 mixed questions)</a:t>
            </a:r>
            <a:endParaRPr lang="en-GB" sz="2800" dirty="0" smtClean="0"/>
          </a:p>
          <a:p>
            <a:pPr marL="0" indent="0">
              <a:buNone/>
            </a:pPr>
            <a:endParaRPr lang="en-GB" sz="1400" dirty="0"/>
          </a:p>
          <a:p>
            <a:r>
              <a:rPr lang="en-GB" dirty="0" smtClean="0"/>
              <a:t>Calculations policy – this is available on the school website.</a:t>
            </a:r>
          </a:p>
          <a:p>
            <a:r>
              <a:rPr lang="en-GB" dirty="0" smtClean="0"/>
              <a:t>Maths workshops will be held termly, schedule of upcoming </a:t>
            </a:r>
          </a:p>
          <a:p>
            <a:pPr marL="0" indent="0">
              <a:buNone/>
            </a:pPr>
            <a:r>
              <a:rPr lang="en-GB" dirty="0" smtClean="0"/>
              <a:t>topics will be posted on the school website.</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68671" y="4929285"/>
            <a:ext cx="1651702" cy="1686952"/>
          </a:xfrm>
          <a:prstGeom prst="rect">
            <a:avLst/>
          </a:prstGeom>
        </p:spPr>
      </p:pic>
    </p:spTree>
    <p:extLst>
      <p:ext uri="{BB962C8B-B14F-4D97-AF65-F5344CB8AC3E}">
        <p14:creationId xmlns:p14="http://schemas.microsoft.com/office/powerpoint/2010/main" val="480362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1347</TotalTime>
  <Words>1429</Words>
  <Application>Microsoft Office PowerPoint</Application>
  <PresentationFormat>Widescreen</PresentationFormat>
  <Paragraphs>154</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    Beech, Walnut &amp; Maple  </vt:lpstr>
      <vt:lpstr>Attendance and Punctuality</vt:lpstr>
      <vt:lpstr>End Of School Day</vt:lpstr>
      <vt:lpstr>War &amp; Conflict</vt:lpstr>
      <vt:lpstr>Educational Visits &amp; Visitors</vt:lpstr>
      <vt:lpstr>Other Curriculum Areas</vt:lpstr>
      <vt:lpstr>Parent Helpers</vt:lpstr>
      <vt:lpstr>English </vt:lpstr>
      <vt:lpstr>Maths</vt:lpstr>
      <vt:lpstr>Homework</vt:lpstr>
      <vt:lpstr>Year 6 School Journey</vt:lpstr>
      <vt:lpstr>School Uniform</vt:lpstr>
      <vt:lpstr>PE Kit</vt:lpstr>
      <vt:lpstr>Daily Mile</vt:lpstr>
      <vt:lpstr>Water and Snacks</vt:lpstr>
      <vt:lpstr>E-Safety</vt:lpstr>
      <vt:lpstr>SATs </vt:lpstr>
      <vt:lpstr>Maths Teaching</vt:lpstr>
    </vt:vector>
  </TitlesOfParts>
  <Company>Ivy Chimneys Primary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Beech, Walnut &amp; Willow</dc:title>
  <dc:creator>joroberts</dc:creator>
  <cp:lastModifiedBy>ajones</cp:lastModifiedBy>
  <cp:revision>69</cp:revision>
  <cp:lastPrinted>2018-09-20T17:43:28Z</cp:lastPrinted>
  <dcterms:created xsi:type="dcterms:W3CDTF">2013-09-16T15:00:57Z</dcterms:created>
  <dcterms:modified xsi:type="dcterms:W3CDTF">2019-09-11T15:46:36Z</dcterms:modified>
</cp:coreProperties>
</file>